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</p:sldIdLst>
  <p:sldSz cy="10287000" cx="18288000"/>
  <p:notesSz cx="7559675" cy="10691800"/>
  <p:embeddedFontLst>
    <p:embeddedFont>
      <p:font typeface="Poppins"/>
      <p:regular r:id="rId146"/>
      <p:bold r:id="rId147"/>
      <p:italic r:id="rId148"/>
      <p:boldItalic r:id="rId149"/>
    </p:embeddedFont>
    <p:embeddedFont>
      <p:font typeface="Poppins Light"/>
      <p:regular r:id="rId150"/>
      <p:bold r:id="rId151"/>
      <p:italic r:id="rId152"/>
      <p:boldItalic r:id="rId153"/>
    </p:embeddedFont>
    <p:embeddedFont>
      <p:font typeface="Poppins Medium"/>
      <p:regular r:id="rId154"/>
      <p:bold r:id="rId155"/>
      <p:italic r:id="rId156"/>
      <p:boldItalic r:id="rId1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F3765E-4E73-4168-8E6B-1017AD668BD7}">
  <a:tblStyle styleId="{4EF3765E-4E73-4168-8E6B-1017AD668BD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FCFFC97-4EBD-4227-AFB8-C31F6E4A8A8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PoppinsLight-regular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Poppins-bold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Poppins-italic.fntdata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font" Target="fonts/Poppins-bold.fntdata"/><Relationship Id="rId6" Type="http://schemas.openxmlformats.org/officeDocument/2006/relationships/slideMaster" Target="slideMasters/slideMaster3.xml"/><Relationship Id="rId146" Type="http://schemas.openxmlformats.org/officeDocument/2006/relationships/font" Target="fonts/Poppins-regular.fntdata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schemas.openxmlformats.org/officeDocument/2006/relationships/font" Target="fonts/PoppinsMedium-regular.fntdata"/><Relationship Id="rId58" Type="http://schemas.openxmlformats.org/officeDocument/2006/relationships/slide" Target="slides/slide51.xml"/><Relationship Id="rId153" Type="http://schemas.openxmlformats.org/officeDocument/2006/relationships/font" Target="fonts/PoppinsLight-boldItalic.fntdata"/><Relationship Id="rId152" Type="http://schemas.openxmlformats.org/officeDocument/2006/relationships/font" Target="fonts/PoppinsLight-italic.fntdata"/><Relationship Id="rId151" Type="http://schemas.openxmlformats.org/officeDocument/2006/relationships/font" Target="fonts/PoppinsLight-bold.fntdata"/><Relationship Id="rId157" Type="http://schemas.openxmlformats.org/officeDocument/2006/relationships/font" Target="fonts/PoppinsMedium-boldItalic.fntdata"/><Relationship Id="rId156" Type="http://schemas.openxmlformats.org/officeDocument/2006/relationships/font" Target="fonts/PoppinsMedium-italic.fntdata"/><Relationship Id="rId155" Type="http://schemas.openxmlformats.org/officeDocument/2006/relationships/font" Target="fonts/Poppi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b6a0633ea_0_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3b6a0633ea_0_1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3b453ba5ad_4_73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60" name="Google Shape;960;g13b453ba5ad_4_73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3b453ba5ad_4_79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68" name="Google Shape;968;g13b453ba5ad_4_79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3b453ba5ad_4_85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76" name="Google Shape;976;g13b453ba5ad_4_85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3b453ba5ad_4_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84" name="Google Shape;984;g13b453ba5ad_4_92:notes"/>
          <p:cNvSpPr/>
          <p:nvPr>
            <p:ph idx="2" type="sldImg"/>
          </p:nvPr>
        </p:nvSpPr>
        <p:spPr>
          <a:xfrm>
            <a:off x="1260175" y="801874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453ba5ad_4_99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92" name="Google Shape;992;g13b453ba5ad_4_99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3b453ba5ad_4_107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1002" name="Google Shape;1002;g13b453ba5ad_4_107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b453ba5ad_4_1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1009" name="Google Shape;1009;g13b453ba5ad_4_113:notes"/>
          <p:cNvSpPr/>
          <p:nvPr>
            <p:ph idx="2" type="sldImg"/>
          </p:nvPr>
        </p:nvSpPr>
        <p:spPr>
          <a:xfrm>
            <a:off x="1260175" y="801874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3b453ba5ad_4_119:notes"/>
          <p:cNvSpPr txBox="1"/>
          <p:nvPr>
            <p:ph idx="1" type="body"/>
          </p:nvPr>
        </p:nvSpPr>
        <p:spPr>
          <a:xfrm>
            <a:off x="755950" y="5078600"/>
            <a:ext cx="6047725" cy="4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17" name="Google Shape;1017;g13b453ba5ad_4_119:notes"/>
          <p:cNvSpPr/>
          <p:nvPr>
            <p:ph idx="2" type="sldImg"/>
          </p:nvPr>
        </p:nvSpPr>
        <p:spPr>
          <a:xfrm>
            <a:off x="1260175" y="801874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3b453ba5ad_4_126:notes"/>
          <p:cNvSpPr txBox="1"/>
          <p:nvPr>
            <p:ph idx="1" type="body"/>
          </p:nvPr>
        </p:nvSpPr>
        <p:spPr>
          <a:xfrm>
            <a:off x="755950" y="5078600"/>
            <a:ext cx="6047725" cy="4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25" name="Google Shape;1025;g13b453ba5ad_4_126:notes"/>
          <p:cNvSpPr/>
          <p:nvPr>
            <p:ph idx="2" type="sldImg"/>
          </p:nvPr>
        </p:nvSpPr>
        <p:spPr>
          <a:xfrm>
            <a:off x="1260175" y="801874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3b453ba5ad_4_133:notes"/>
          <p:cNvSpPr txBox="1"/>
          <p:nvPr>
            <p:ph idx="1" type="body"/>
          </p:nvPr>
        </p:nvSpPr>
        <p:spPr>
          <a:xfrm>
            <a:off x="755950" y="5078600"/>
            <a:ext cx="6047725" cy="4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33" name="Google Shape;1033;g13b453ba5ad_4_133:notes"/>
          <p:cNvSpPr/>
          <p:nvPr>
            <p:ph idx="2" type="sldImg"/>
          </p:nvPr>
        </p:nvSpPr>
        <p:spPr>
          <a:xfrm>
            <a:off x="1260175" y="801874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a561eaaad_0_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3a561eaaad_0_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3b453ba5ad_4_139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40" name="Google Shape;1040;g13b453ba5ad_4_139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3b453ba5ad_4_145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47" name="Google Shape;1047;g13b453ba5ad_4_145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3b453ba5ad_4_151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54" name="Google Shape;1054;g13b453ba5ad_4_151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3b453ba5ad_4_157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61" name="Google Shape;1061;g13b453ba5ad_4_157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3b453ba5ad_4_163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68" name="Google Shape;1068;g13b453ba5ad_4_163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3b453ba5ad_4_169:notes"/>
          <p:cNvSpPr txBox="1"/>
          <p:nvPr>
            <p:ph idx="1" type="body"/>
          </p:nvPr>
        </p:nvSpPr>
        <p:spPr>
          <a:xfrm>
            <a:off x="755950" y="5078600"/>
            <a:ext cx="6047740" cy="4811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75" name="Google Shape;1075;g13b453ba5ad_4_169:notes"/>
          <p:cNvSpPr/>
          <p:nvPr>
            <p:ph idx="2" type="sldImg"/>
          </p:nvPr>
        </p:nvSpPr>
        <p:spPr>
          <a:xfrm>
            <a:off x="1260175" y="801874"/>
            <a:ext cx="5040114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b453ba5ad_4_175:notes"/>
          <p:cNvSpPr txBox="1"/>
          <p:nvPr>
            <p:ph idx="1" type="body"/>
          </p:nvPr>
        </p:nvSpPr>
        <p:spPr>
          <a:xfrm>
            <a:off x="755950" y="5078600"/>
            <a:ext cx="6047725" cy="4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1082" name="Google Shape;1082;g13b453ba5ad_4_175:notes"/>
          <p:cNvSpPr/>
          <p:nvPr>
            <p:ph idx="2" type="sldImg"/>
          </p:nvPr>
        </p:nvSpPr>
        <p:spPr>
          <a:xfrm>
            <a:off x="1260175" y="801874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dd6eda7568966f5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2" name="Google Shape;1102;g4dd6eda7568966f5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4dd6eda7568966f5_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0" name="Google Shape;1110;g4dd6eda7568966f5_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dd6eda7568966f5_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8" name="Google Shape;1118;g4dd6eda7568966f5_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4dd6eda7568966f5_7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6" name="Google Shape;1126;g4dd6eda7568966f5_7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dd6eda7568966f5_7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4" name="Google Shape;1134;g4dd6eda7568966f5_7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dd6eda7568966f5_8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1" name="Google Shape;1141;g4dd6eda7568966f5_8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dd6eda7568966f5_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0" name="Google Shape;1150;g4dd6eda7568966f5_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4dd6eda7568966f5_10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8" name="Google Shape;1158;g4dd6eda7568966f5_10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4dd6eda7568966f5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6" name="Google Shape;1166;g4dd6eda7568966f5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4dd6eda7568966f5_1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4" name="Google Shape;1174;g4dd6eda7568966f5_1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4dd6eda7568966f5_1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2" name="Google Shape;1182;g4dd6eda7568966f5_1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4dd6eda7568966f5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9" name="Google Shape;1189;g4dd6eda7568966f5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4dd6eda7568966f5_1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8" name="Google Shape;1198;g4dd6eda7568966f5_1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dd6eda7568966f5_14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6" name="Google Shape;1206;g4dd6eda7568966f5_14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dd6eda7568966f5_15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3" name="Google Shape;1213;g4dd6eda7568966f5_15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4dd6eda7568966f5_1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0" name="Google Shape;1220;g4dd6eda7568966f5_1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4dd6eda7568966f5_16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7" name="Google Shape;1227;g4dd6eda7568966f5_16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4dd6eda7568966f5_16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4" name="Google Shape;1234;g4dd6eda7568966f5_16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dd6eda7568966f5_1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1" name="Google Shape;1241;g4dd6eda7568966f5_1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4dd6eda7568966f5_1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8" name="Google Shape;1248;g4dd6eda7568966f5_1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4dd6eda7568966f5_1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5" name="Google Shape;1255;g4dd6eda7568966f5_1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45fe9c251_0_4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gf45fe9c251_0_4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45fe9c251_0_4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f45fe9c251_0_4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45fe9c251_0_4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f45fe9c251_0_4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45fe9c251_0_4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f45fe9c251_0_4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45fe9c251_0_45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f45fe9c251_0_45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45fe9c251_0_4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f45fe9c251_0_4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45fe9c251_0_4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f45fe9c251_0_4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45fe9c251_0_4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f45fe9c251_0_4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45fe9c251_0_4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f45fe9c251_0_4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45fe9c251_0_48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f45fe9c251_0_48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45fe9c251_0_49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f45fe9c251_0_491:notes"/>
          <p:cNvSpPr/>
          <p:nvPr>
            <p:ph idx="2" type="sldImg"/>
          </p:nvPr>
        </p:nvSpPr>
        <p:spPr>
          <a:xfrm>
            <a:off x="217488" y="801688"/>
            <a:ext cx="71262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45fe9c251_0_49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f45fe9c251_0_49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45fe9c251_0_50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200"/>
          </a:p>
        </p:txBody>
      </p:sp>
      <p:sp>
        <p:nvSpPr>
          <p:cNvPr id="376" name="Google Shape;376;gf45fe9c251_0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45fe9c251_0_51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f45fe9c251_0_510:notes"/>
          <p:cNvSpPr/>
          <p:nvPr>
            <p:ph idx="2" type="sldImg"/>
          </p:nvPr>
        </p:nvSpPr>
        <p:spPr>
          <a:xfrm>
            <a:off x="217488" y="801688"/>
            <a:ext cx="71262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45fe9c251_0_51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f45fe9c251_0_51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45fe9c251_0_52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f45fe9c251_0_52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45fe9c251_0_5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f45fe9c251_0_5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45fe9c251_0_53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f45fe9c251_0_53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45fe9c251_0_54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f45fe9c251_0_54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45fe9c251_0_5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8" name="Google Shape;428;gf45fe9c251_0_548:notes"/>
          <p:cNvSpPr/>
          <p:nvPr>
            <p:ph idx="2" type="sldImg"/>
          </p:nvPr>
        </p:nvSpPr>
        <p:spPr>
          <a:xfrm>
            <a:off x="217488" y="801688"/>
            <a:ext cx="71262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45fe9c251_0_55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f45fe9c251_0_554:notes"/>
          <p:cNvSpPr/>
          <p:nvPr>
            <p:ph idx="2" type="sldImg"/>
          </p:nvPr>
        </p:nvSpPr>
        <p:spPr>
          <a:xfrm>
            <a:off x="217488" y="801688"/>
            <a:ext cx="71262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45fe9c251_0_5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f45fe9c251_0_560:notes"/>
          <p:cNvSpPr/>
          <p:nvPr>
            <p:ph idx="2" type="sldImg"/>
          </p:nvPr>
        </p:nvSpPr>
        <p:spPr>
          <a:xfrm>
            <a:off x="217488" y="801688"/>
            <a:ext cx="7126200" cy="4010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b3d48fbea_3_5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13b3d48fbea_3_5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b3d48fbea_3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13b3d48fbea_3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b3d48fbea_3_6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13b3d48fbea_3_6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b3ace50d2_12_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3b3ace50d2_12_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b3d48fbea_3_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13b3d48fbea_3_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b3d48fbea_3_7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13b3d48fbea_3_7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b3d48fbea_3_8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13b3d48fbea_3_8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b3d48fbea_3_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g13b3d48fbea_3_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b3d48fbea_3_10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13b3d48fbea_3_10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3b3d48fbea_3_10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13b3d48fbea_3_10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b3d48fbea_3_11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1" name="Google Shape;531;g13b3d48fbea_3_11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b3d48fbea_3_1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13b3d48fbea_3_1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b3d48fbea_3_1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7" name="Google Shape;547;g13b3d48fbea_3_1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b3d48fbea_3_13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13b3d48fbea_3_13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b3ace50d2_12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3b3ace50d2_12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b3d48fbea_3_14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g13b3d48fbea_3_14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b3d48fbea_3_15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1" name="Google Shape;571;g13b3d48fbea_3_15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b3d48fbea_3_1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g13b3d48fbea_3_1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b3d48fbea_3_16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13b3d48fbea_3_16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b3d48fbea_3_1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g13b3d48fbea_3_1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b3d48fbea_3_18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13b3d48fbea_3_18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3b3d48fbea_3_1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g13b3d48fbea_3_1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3b3d48fbea_3_19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13b3d48fbea_3_19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3b3d48fbea_3_20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8" name="Google Shape;628;g13b3d48fbea_3_20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b3d48fbea_3_20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g13b3d48fbea_3_20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3b3d48fbea_3_2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g13b3d48fbea_3_2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b3d48fbea_3_2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g13b3d48fbea_3_2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3b3d48fbea_3_23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9" name="Google Shape;659;g13b3d48fbea_3_23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b3d48fbea_3_22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13b3d48fbea_3_22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b3d48fbea_3_24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3" name="Google Shape;673;g13b3d48fbea_3_24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b3d48fbea_3_2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g13b3d48fbea_3_2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3b3d48fbea_3_2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13b3d48fbea_3_2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3b3d48fbea_3_2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4" name="Google Shape;694;g13b3d48fbea_3_2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b453ba5ad_8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13b453ba5ad_8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a561eaaad_0_2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a561eaaad_0_2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b453ba5ad_8_5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g13b453ba5ad_8_5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3b453ba5ad_8_1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g13b453ba5ad_8_1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b453ba5ad_8_17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8" name="Google Shape;738;g13b453ba5ad_8_17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b453ba5ad_8_2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g13b453ba5ad_8_2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3b453ba5ad_8_2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5" name="Google Shape;755;g13b453ba5ad_8_29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b453ba5ad_8_35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g13b453ba5ad_8_35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b453ba5ad_8_4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g13b453ba5ad_8_4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3b453ba5ad_8_46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g13b453ba5ad_8_46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b453ba5ad_8_5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g13b453ba5ad_8_5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b453ba5ad_8_58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g13b453ba5ad_8_58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a561eaaad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a561eaaad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3b453ba5ad_8_64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4" name="Google Shape;804;g13b453ba5ad_8_64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b453ba5ad_8_69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2" name="Google Shape;812;g13b453ba5ad_8_69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3b453ba5ad_8_7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0" name="Google Shape;820;g13b453ba5ad_8_7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b453ba5ad_8_8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8" name="Google Shape;828;g13b453ba5ad_8_8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3b453ba5ad_8_8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6" name="Google Shape;836;g13b453ba5ad_8_8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3b453ba5ad_8_93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4" name="Google Shape;844;g13b453ba5ad_8_93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b453ba5ad_8_98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2" name="Google Shape;852;g13b453ba5ad_8_98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3b453ba5ad_8_10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0" name="Google Shape;860;g13b453ba5ad_8_10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3b453ba5ad_8_110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8" name="Google Shape;868;g13b453ba5ad_8_110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b453ba5ad_8_116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g13b453ba5ad_8_116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a561eaaad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3a561eaaad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3b453ba5ad_8_122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g13b453ba5ad_8_122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3b453ba5ad_8_127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1" name="Google Shape;891;g13b453ba5ad_8_127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3b453ba5ad_8_13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8" name="Google Shape;898;g13b453ba5ad_8_13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b453ba5ad_8_13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5" name="Google Shape;905;g13b453ba5ad_8_139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b453ba5ad_8_14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2" name="Google Shape;912;g13b453ba5ad_8_14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3b453ba5ad_8_150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9" name="Google Shape;919;g13b453ba5ad_8_150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3b453ba5ad_8_156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6" name="Google Shape;926;g13b453ba5ad_8_156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3b453ba5ad_4_59:notes"/>
          <p:cNvSpPr txBox="1"/>
          <p:nvPr>
            <p:ph idx="1" type="body"/>
          </p:nvPr>
        </p:nvSpPr>
        <p:spPr>
          <a:xfrm>
            <a:off x="755950" y="5078600"/>
            <a:ext cx="6047725" cy="4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944" name="Google Shape;944;g13b453ba5ad_4_59:notes"/>
          <p:cNvSpPr/>
          <p:nvPr>
            <p:ph idx="2" type="sldImg"/>
          </p:nvPr>
        </p:nvSpPr>
        <p:spPr>
          <a:xfrm>
            <a:off x="1260175" y="801874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3b453ba5ad_4_6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00" lIns="91500" spcFirstLastPara="1" rIns="91500" wrap="square" tIns="915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300"/>
          </a:p>
        </p:txBody>
      </p:sp>
      <p:sp>
        <p:nvSpPr>
          <p:cNvPr id="952" name="Google Shape;952;g13b453ba5ad_4_66:notes"/>
          <p:cNvSpPr/>
          <p:nvPr>
            <p:ph idx="2" type="sldImg"/>
          </p:nvPr>
        </p:nvSpPr>
        <p:spPr>
          <a:xfrm>
            <a:off x="1260175" y="801874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914400" y="2406960"/>
            <a:ext cx="164589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14400" y="2406960"/>
            <a:ext cx="164589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914400" y="2406960"/>
            <a:ext cx="80316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9348120" y="2406960"/>
            <a:ext cx="80316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914400" y="410400"/>
            <a:ext cx="16458900" cy="79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91440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9348120" y="2406960"/>
            <a:ext cx="80316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914400" y="552312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914400" y="2406960"/>
            <a:ext cx="80316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934812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9348120" y="552312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91440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934812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914400" y="5523120"/>
            <a:ext cx="164589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914400" y="2406960"/>
            <a:ext cx="164589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914400" y="5523120"/>
            <a:ext cx="164589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91440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9348120" y="240696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3" type="body"/>
          </p:nvPr>
        </p:nvSpPr>
        <p:spPr>
          <a:xfrm>
            <a:off x="914400" y="552312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4" type="body"/>
          </p:nvPr>
        </p:nvSpPr>
        <p:spPr>
          <a:xfrm>
            <a:off x="9348120" y="5523120"/>
            <a:ext cx="80316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914400" y="240696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6479280" y="240696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12044160" y="240696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4" type="body"/>
          </p:nvPr>
        </p:nvSpPr>
        <p:spPr>
          <a:xfrm>
            <a:off x="914400" y="552312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5" type="body"/>
          </p:nvPr>
        </p:nvSpPr>
        <p:spPr>
          <a:xfrm>
            <a:off x="6479280" y="552312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6" type="body"/>
          </p:nvPr>
        </p:nvSpPr>
        <p:spPr>
          <a:xfrm>
            <a:off x="12044160" y="5523120"/>
            <a:ext cx="5299500" cy="28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9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914400" y="410400"/>
            <a:ext cx="16458900" cy="17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914400" y="2406960"/>
            <a:ext cx="16458900" cy="5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6.png"/><Relationship Id="rId4" Type="http://schemas.openxmlformats.org/officeDocument/2006/relationships/image" Target="../media/image6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6.png"/><Relationship Id="rId4" Type="http://schemas.openxmlformats.org/officeDocument/2006/relationships/image" Target="../media/image75.jpg"/><Relationship Id="rId5" Type="http://schemas.openxmlformats.org/officeDocument/2006/relationships/image" Target="../media/image7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3.png"/><Relationship Id="rId4" Type="http://schemas.openxmlformats.org/officeDocument/2006/relationships/image" Target="../media/image36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6.png"/><Relationship Id="rId4" Type="http://schemas.openxmlformats.org/officeDocument/2006/relationships/image" Target="../media/image8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6.png"/><Relationship Id="rId4" Type="http://schemas.openxmlformats.org/officeDocument/2006/relationships/image" Target="../media/image7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7.png"/><Relationship Id="rId4" Type="http://schemas.openxmlformats.org/officeDocument/2006/relationships/image" Target="../media/image3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6.png"/><Relationship Id="rId4" Type="http://schemas.openxmlformats.org/officeDocument/2006/relationships/image" Target="../media/image8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6.png"/><Relationship Id="rId4" Type="http://schemas.openxmlformats.org/officeDocument/2006/relationships/image" Target="../media/image7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6.png"/><Relationship Id="rId4" Type="http://schemas.openxmlformats.org/officeDocument/2006/relationships/image" Target="../media/image8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6.png"/><Relationship Id="rId4" Type="http://schemas.openxmlformats.org/officeDocument/2006/relationships/image" Target="../media/image85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6.png"/><Relationship Id="rId4" Type="http://schemas.openxmlformats.org/officeDocument/2006/relationships/image" Target="../media/image8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6.png"/><Relationship Id="rId4" Type="http://schemas.openxmlformats.org/officeDocument/2006/relationships/image" Target="../media/image8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6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Relationship Id="rId4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58.png"/><Relationship Id="rId5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Relationship Id="rId4" Type="http://schemas.openxmlformats.org/officeDocument/2006/relationships/image" Target="../media/image6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6.png"/><Relationship Id="rId4" Type="http://schemas.openxmlformats.org/officeDocument/2006/relationships/image" Target="../media/image6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6.png"/><Relationship Id="rId4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6.png"/><Relationship Id="rId4" Type="http://schemas.openxmlformats.org/officeDocument/2006/relationships/image" Target="../media/image6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Relationship Id="rId4" Type="http://schemas.openxmlformats.org/officeDocument/2006/relationships/image" Target="../media/image3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6.png"/><Relationship Id="rId4" Type="http://schemas.openxmlformats.org/officeDocument/2006/relationships/image" Target="../media/image6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972800">
            <a:off x="-2855880" y="-5442840"/>
            <a:ext cx="10578240" cy="1142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009600" y="-702360"/>
            <a:ext cx="17374680" cy="1843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317000">
            <a:off x="-1380600" y="6287040"/>
            <a:ext cx="7628040" cy="66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0"/>
          <p:cNvSpPr/>
          <p:nvPr/>
        </p:nvSpPr>
        <p:spPr>
          <a:xfrm>
            <a:off x="8088120" y="9566640"/>
            <a:ext cx="4901760" cy="37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©MEDLUS, 2022</a:t>
            </a:r>
            <a:endParaRPr b="0" i="0" sz="2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40"/>
          <p:cNvGrpSpPr/>
          <p:nvPr/>
        </p:nvGrpSpPr>
        <p:grpSpPr>
          <a:xfrm>
            <a:off x="2134080" y="3687480"/>
            <a:ext cx="14019120" cy="2576160"/>
            <a:chOff x="2134080" y="3687480"/>
            <a:chExt cx="14019120" cy="2576160"/>
          </a:xfrm>
        </p:grpSpPr>
        <p:sp>
          <p:nvSpPr>
            <p:cNvPr id="167" name="Google Shape;167;p40"/>
            <p:cNvSpPr/>
            <p:nvPr/>
          </p:nvSpPr>
          <p:spPr>
            <a:xfrm>
              <a:off x="2134080" y="3687480"/>
              <a:ext cx="14019120" cy="1713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270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MEDLUS</a:t>
              </a:r>
              <a:endParaRPr b="0" i="0" sz="1227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0"/>
            <p:cNvSpPr/>
            <p:nvPr/>
          </p:nvSpPr>
          <p:spPr>
            <a:xfrm>
              <a:off x="2451600" y="5644440"/>
              <a:ext cx="13384080" cy="6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97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90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Turma 2022</a:t>
              </a:r>
              <a:endParaRPr b="0" i="0" sz="349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" name="Google Shape;16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6400" y="6816960"/>
            <a:ext cx="3714480" cy="278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9"/>
          <p:cNvSpPr/>
          <p:nvPr/>
        </p:nvSpPr>
        <p:spPr>
          <a:xfrm>
            <a:off x="3340435" y="155848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Larissa G.  e Danielly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1" name="Google Shape;251;p49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 FÍSICO)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75" y="2055550"/>
            <a:ext cx="3289550" cy="7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625" y="2021400"/>
            <a:ext cx="3670725" cy="78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2340" y="2021400"/>
            <a:ext cx="3392000" cy="78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4350" y="2021400"/>
            <a:ext cx="3670725" cy="788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98273" y="2021400"/>
            <a:ext cx="3883850" cy="788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39"/>
          <p:cNvSpPr/>
          <p:nvPr/>
        </p:nvSpPr>
        <p:spPr>
          <a:xfrm>
            <a:off x="0" y="425100"/>
            <a:ext cx="18468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78" y="4818240"/>
            <a:ext cx="8369638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0524" y="2689524"/>
            <a:ext cx="14166950" cy="53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39"/>
          <p:cNvSpPr txBox="1"/>
          <p:nvPr/>
        </p:nvSpPr>
        <p:spPr>
          <a:xfrm>
            <a:off x="1738100" y="1420692"/>
            <a:ext cx="146304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Larissa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1" name="Google Shape;971;p140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50"/>
                <a:gridCol w="4063650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: </a:t>
                      </a: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informações das internações</a:t>
                      </a:r>
                      <a:endParaRPr b="1" sz="36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ser exibido quando selecionado o Método Internações já estiver preenchido com os dados do paciente.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 e estar na aba “Internações” com os dados do paciente preenchidos.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O Médico poderá editar os dados de um paciente que será internado, inserindo novos dados e salvando novamente.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reconhecerá novos dados e armazenará no banco de dados, concluindo o salvamento e voltando no menu Listar Consultas Presenciais.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Fim do Caso de Uso.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72" name="Google Shape;972;p140"/>
          <p:cNvSpPr/>
          <p:nvPr/>
        </p:nvSpPr>
        <p:spPr>
          <a:xfrm>
            <a:off x="276824" y="472826"/>
            <a:ext cx="18288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40"/>
          <p:cNvSpPr txBox="1"/>
          <p:nvPr/>
        </p:nvSpPr>
        <p:spPr>
          <a:xfrm>
            <a:off x="1738100" y="1420692"/>
            <a:ext cx="146304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Richard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1"/>
          <p:cNvSpPr/>
          <p:nvPr/>
        </p:nvSpPr>
        <p:spPr>
          <a:xfrm>
            <a:off x="0" y="425100"/>
            <a:ext cx="18468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78" y="4803490"/>
            <a:ext cx="8369638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41"/>
          <p:cNvPicPr preferRelativeResize="0"/>
          <p:nvPr/>
        </p:nvPicPr>
        <p:blipFill rotWithShape="1">
          <a:blip r:embed="rId4">
            <a:alphaModFix/>
          </a:blip>
          <a:srcRect b="0" l="2562" r="0" t="0"/>
          <a:stretch/>
        </p:blipFill>
        <p:spPr>
          <a:xfrm>
            <a:off x="4930850" y="1336650"/>
            <a:ext cx="8426302" cy="587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 rotWithShape="1">
          <a:blip r:embed="rId5">
            <a:alphaModFix/>
          </a:blip>
          <a:srcRect b="0" l="3557" r="1283" t="0"/>
          <a:stretch/>
        </p:blipFill>
        <p:spPr>
          <a:xfrm>
            <a:off x="4930850" y="7133940"/>
            <a:ext cx="8426300" cy="309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7" name="Google Shape;987;p142"/>
          <p:cNvGraphicFramePr/>
          <p:nvPr/>
        </p:nvGraphicFramePr>
        <p:xfrm>
          <a:off x="1015972" y="32322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50"/>
                <a:gridCol w="4063650"/>
                <a:gridCol w="4064400"/>
                <a:gridCol w="4064400"/>
              </a:tblGrid>
              <a:tr h="5820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Gerais: </a:t>
                      </a: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Visualizar Triagem</a:t>
                      </a:r>
                      <a:endParaRPr b="1" sz="44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10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ser exibido quando selecionado o Método Triagem e já estiver preenchido com os dados do paciente.</a:t>
                      </a:r>
                      <a:endParaRPr sz="2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738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207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 e estar na aba “Triagem”.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125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10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O Médico deverá selecionar a opção Triagem a frente do nome do paciente.</a:t>
                      </a:r>
                      <a:endParaRPr sz="30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deverá exibir todas as informações inseridas pelo enfermeiro para a visualização.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207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Fim do Caso de Uso</a:t>
                      </a:r>
                      <a:endParaRPr sz="2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88" name="Google Shape;988;p142"/>
          <p:cNvSpPr/>
          <p:nvPr/>
        </p:nvSpPr>
        <p:spPr>
          <a:xfrm>
            <a:off x="276824" y="472826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42"/>
          <p:cNvSpPr txBox="1"/>
          <p:nvPr/>
        </p:nvSpPr>
        <p:spPr>
          <a:xfrm>
            <a:off x="3100846" y="1584954"/>
            <a:ext cx="12085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André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3"/>
          <p:cNvSpPr/>
          <p:nvPr/>
        </p:nvSpPr>
        <p:spPr>
          <a:xfrm>
            <a:off x="0" y="425100"/>
            <a:ext cx="18468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342" y="1932100"/>
            <a:ext cx="7833062" cy="52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65800">
            <a:off x="-3156478" y="4818240"/>
            <a:ext cx="8369638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43"/>
          <p:cNvPicPr preferRelativeResize="0"/>
          <p:nvPr/>
        </p:nvPicPr>
        <p:blipFill rotWithShape="1">
          <a:blip r:embed="rId5">
            <a:alphaModFix/>
          </a:blip>
          <a:srcRect b="0" l="5247" r="2848" t="0"/>
          <a:stretch/>
        </p:blipFill>
        <p:spPr>
          <a:xfrm>
            <a:off x="9689500" y="1932100"/>
            <a:ext cx="7475498" cy="51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89474" y="7067550"/>
            <a:ext cx="7475500" cy="27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43"/>
          <p:cNvSpPr txBox="1"/>
          <p:nvPr/>
        </p:nvSpPr>
        <p:spPr>
          <a:xfrm>
            <a:off x="3191096" y="1225904"/>
            <a:ext cx="1208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André</a:t>
            </a:r>
            <a:endParaRPr b="0" i="0" sz="2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5" name="Google Shape;1005;p144"/>
          <p:cNvGraphicFramePr/>
          <p:nvPr/>
        </p:nvGraphicFramePr>
        <p:xfrm>
          <a:off x="1015972" y="14168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50"/>
                <a:gridCol w="4063650"/>
                <a:gridCol w="4064400"/>
                <a:gridCol w="4064400"/>
              </a:tblGrid>
              <a:tr h="4393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Gerais: Excluir Exames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775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após o botão de “Excluir Exames” for executado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685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0853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 médico tem que estar logado no sistema e na aba de “Solicitação de Exames” clicar no botão de “Excluir Exames”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16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904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Após inserir um exame, selecione a opção  “Excluir Exames” no menu.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irá exibir caixinhas ao lado de cada exame para a exclusão.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7235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Depois o Médico irá selecionar os Exames que ele quer excluir e clica em confirmar.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reconhece os exames selecionados e exclui os exames.  </a:t>
                      </a:r>
                      <a:endParaRPr sz="1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39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16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0078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médico não irá selecionar nenhum exame para excluir.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A ação de “Excluir exames” não será validada e exibindo uma pop-up com a mensagem “Nenhum exame selecionado”.</a:t>
                      </a:r>
                      <a:endParaRPr sz="1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39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Retornar a ação 2 do Fluxo Principal.</a:t>
                      </a:r>
                      <a:endParaRPr sz="1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06" name="Google Shape;1006;p144"/>
          <p:cNvSpPr/>
          <p:nvPr/>
        </p:nvSpPr>
        <p:spPr>
          <a:xfrm>
            <a:off x="276824" y="204076"/>
            <a:ext cx="18288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45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776" y="2220476"/>
            <a:ext cx="14710450" cy="677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45"/>
          <p:cNvSpPr txBox="1"/>
          <p:nvPr/>
        </p:nvSpPr>
        <p:spPr>
          <a:xfrm>
            <a:off x="2914748" y="1418279"/>
            <a:ext cx="12085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André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46"/>
          <p:cNvSpPr/>
          <p:nvPr/>
        </p:nvSpPr>
        <p:spPr>
          <a:xfrm>
            <a:off x="838376" y="472500"/>
            <a:ext cx="16693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ESTIMATIVA DE ESFORÇOS POR PONTOS DE CASO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1" name="Google Shape;1021;p146"/>
          <p:cNvGraphicFramePr/>
          <p:nvPr/>
        </p:nvGraphicFramePr>
        <p:xfrm>
          <a:off x="2801200" y="31303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{0FCFFC97-4EBD-4227-AFB8-C31F6E4A8A8E}</a:tableStyleId>
              </a:tblPr>
              <a:tblGrid>
                <a:gridCol w="4261150"/>
                <a:gridCol w="4765400"/>
                <a:gridCol w="3658900"/>
              </a:tblGrid>
              <a:tr h="6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da Hora do Projeto: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R$7,00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hMerge="1"/>
              </a:tr>
              <a:tr h="85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Quantidade de Horas Prevista no Módulo: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3331,73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hMerge="1"/>
              </a:tr>
              <a:tr h="4251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Quantidade de Atores: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hMerge="1"/>
                <a:tc hMerge="1"/>
              </a:tr>
              <a:tr h="6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Médio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</a:tr>
              <a:tr h="6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</a:tr>
              <a:tr h="5579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Quantidade de Casos de Uso: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hMerge="1"/>
                <a:tc hMerge="1"/>
              </a:tr>
              <a:tr h="6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Simples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Médio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Complexo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</a:tr>
              <a:tr h="6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</a:tr>
              <a:tr h="71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Valor Total do Módulo:</a:t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R$23.322,11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137150" marL="137150"/>
                </a:tc>
                <a:tc hMerge="1"/>
              </a:tr>
            </a:tbl>
          </a:graphicData>
        </a:graphic>
      </p:graphicFrame>
      <p:sp>
        <p:nvSpPr>
          <p:cNvPr id="1022" name="Google Shape;1022;p146"/>
          <p:cNvSpPr txBox="1"/>
          <p:nvPr/>
        </p:nvSpPr>
        <p:spPr>
          <a:xfrm>
            <a:off x="1869950" y="2337742"/>
            <a:ext cx="146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Isabel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47"/>
          <p:cNvSpPr/>
          <p:nvPr/>
        </p:nvSpPr>
        <p:spPr>
          <a:xfrm>
            <a:off x="1028880" y="254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CONCEITUAL (MER)</a:t>
            </a:r>
            <a:endParaRPr b="0" i="0" sz="7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28" name="Google Shape;1028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4900" y="1690650"/>
            <a:ext cx="14078196" cy="83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47"/>
          <p:cNvSpPr txBox="1"/>
          <p:nvPr/>
        </p:nvSpPr>
        <p:spPr>
          <a:xfrm>
            <a:off x="2101675" y="905538"/>
            <a:ext cx="1463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>
                <a:latin typeface="Poppins"/>
                <a:ea typeface="Poppins"/>
                <a:cs typeface="Poppins"/>
                <a:sym typeface="Poppins"/>
              </a:rPr>
              <a:t>Alice</a:t>
            </a:r>
            <a:endParaRPr b="0" i="0" sz="2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48"/>
          <p:cNvSpPr/>
          <p:nvPr/>
        </p:nvSpPr>
        <p:spPr>
          <a:xfrm>
            <a:off x="1028880" y="1028880"/>
            <a:ext cx="16776000" cy="1112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48"/>
          <p:cNvSpPr/>
          <p:nvPr/>
        </p:nvSpPr>
        <p:spPr>
          <a:xfrm>
            <a:off x="1028900" y="3299750"/>
            <a:ext cx="160644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Alice Elvino Pereira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Diagrama de Casos de Uso, Documento de Casos de Uso, Elaboração dos Protótipos, Diagrama MER, Modelo da Apresentação Bimestral, Estimativa de Esforços. 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Dificuldade na execução de atividades fora da sala de aula.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0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 FÍSICO)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75" y="1558475"/>
            <a:ext cx="3658200" cy="85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450" y="1558500"/>
            <a:ext cx="3804550" cy="857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9200" y="1539788"/>
            <a:ext cx="3967088" cy="86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36812" y="1558463"/>
            <a:ext cx="3967075" cy="85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13950" y="1539800"/>
            <a:ext cx="3453500" cy="86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9"/>
          <p:cNvSpPr/>
          <p:nvPr/>
        </p:nvSpPr>
        <p:spPr>
          <a:xfrm>
            <a:off x="1028880" y="1028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49"/>
          <p:cNvSpPr/>
          <p:nvPr/>
        </p:nvSpPr>
        <p:spPr>
          <a:xfrm>
            <a:off x="1028904" y="3299750"/>
            <a:ext cx="160644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Ana Beatriz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50"/>
          <p:cNvSpPr/>
          <p:nvPr/>
        </p:nvSpPr>
        <p:spPr>
          <a:xfrm>
            <a:off x="1028880" y="1028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50"/>
          <p:cNvSpPr/>
          <p:nvPr/>
        </p:nvSpPr>
        <p:spPr>
          <a:xfrm>
            <a:off x="1028904" y="3299750"/>
            <a:ext cx="160644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André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DEV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Documento de Casos de Uso, Estimativa de Esforços e Elaboração dos Protótipos.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Algumas dificuldades na Elaboração dos Protótipos  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51"/>
          <p:cNvSpPr/>
          <p:nvPr/>
        </p:nvSpPr>
        <p:spPr>
          <a:xfrm>
            <a:off x="1028880" y="1028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51"/>
          <p:cNvSpPr/>
          <p:nvPr/>
        </p:nvSpPr>
        <p:spPr>
          <a:xfrm>
            <a:off x="1028904" y="3299750"/>
            <a:ext cx="160500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Isabel 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</a:t>
            </a:r>
            <a:r>
              <a:rPr b="0" i="0" lang="en-US" sz="3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Estimativa de Esforços, Documento de Casos de Uso, Diagrama de MER, Diagrama de Casos de Uso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52"/>
          <p:cNvSpPr/>
          <p:nvPr/>
        </p:nvSpPr>
        <p:spPr>
          <a:xfrm>
            <a:off x="1028880" y="1028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152"/>
          <p:cNvSpPr/>
          <p:nvPr/>
        </p:nvSpPr>
        <p:spPr>
          <a:xfrm>
            <a:off x="1028900" y="3299750"/>
            <a:ext cx="160644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Larissa Rodrigues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DEV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dos Casos de Uso, refatoração do  template e criação dos protótipos.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Nenhuma.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53"/>
          <p:cNvSpPr/>
          <p:nvPr/>
        </p:nvSpPr>
        <p:spPr>
          <a:xfrm>
            <a:off x="1028880" y="10436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53"/>
          <p:cNvSpPr/>
          <p:nvPr/>
        </p:nvSpPr>
        <p:spPr>
          <a:xfrm>
            <a:off x="1384700" y="3048850"/>
            <a:ext cx="16064400" cy="5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Pamela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Diagrama de Casos de Uso, Documentação dos Casos de Uso (Cenário Principal e Alternativo), Estimativa de Esforços por pontos de caso de uso, Diagrama Conceitual (MER E Relacional), Elaboração dos Protótipos, Elaboração da Apresentação Bimestral, Integração do Banco.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Utilização do Kanban, Documentação de Casos de Uso, Elaboração dos Protótipos. 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54"/>
          <p:cNvSpPr/>
          <p:nvPr/>
        </p:nvSpPr>
        <p:spPr>
          <a:xfrm>
            <a:off x="1028880" y="102888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54"/>
          <p:cNvSpPr/>
          <p:nvPr/>
        </p:nvSpPr>
        <p:spPr>
          <a:xfrm>
            <a:off x="1028904" y="3299750"/>
            <a:ext cx="160644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Richard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Estimativa de Esforços, Documento de Casos de Uso, Diagrama de MER, Diagrama de Casos de Uso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93700" lvl="1" marL="76200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Poppins"/>
              <a:buChar char="•"/>
            </a:pPr>
            <a:r>
              <a:rPr b="0" i="0" lang="en-US" sz="3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</a:t>
            </a:r>
            <a:endParaRPr b="0" i="0" sz="3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55"/>
          <p:cNvSpPr/>
          <p:nvPr/>
        </p:nvSpPr>
        <p:spPr>
          <a:xfrm>
            <a:off x="1028880" y="675360"/>
            <a:ext cx="16776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</a:pPr>
            <a:r>
              <a:rPr b="0" i="0" lang="en-US" sz="7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AVALIAÇÃO</a:t>
            </a:r>
            <a:endParaRPr b="0" i="0" sz="7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5" name="Google Shape;108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6" name="Google Shape;1086;p155"/>
          <p:cNvGraphicFramePr/>
          <p:nvPr/>
        </p:nvGraphicFramePr>
        <p:xfrm>
          <a:off x="3321000" y="7725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095850"/>
                <a:gridCol w="6095850"/>
              </a:tblGrid>
              <a:tr h="70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 Grupo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7" name="Google Shape;1087;p155"/>
          <p:cNvGraphicFramePr/>
          <p:nvPr/>
        </p:nvGraphicFramePr>
        <p:xfrm>
          <a:off x="3321000" y="2400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172200"/>
                <a:gridCol w="6019550"/>
              </a:tblGrid>
              <a:tr h="60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Nomes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  <a:tr h="60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Alice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3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Ana Beatriz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3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0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André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Isabel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7,5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Larissa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8,5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Pamela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59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Richard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8,5</a:t>
                      </a:r>
                      <a:endParaRPr sz="28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1088" name="Google Shape;1088;p155"/>
          <p:cNvSpPr/>
          <p:nvPr/>
        </p:nvSpPr>
        <p:spPr>
          <a:xfrm>
            <a:off x="9360000" y="1905120"/>
            <a:ext cx="180360" cy="34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55"/>
          <p:cNvSpPr/>
          <p:nvPr/>
        </p:nvSpPr>
        <p:spPr>
          <a:xfrm>
            <a:off x="7020000" y="1980000"/>
            <a:ext cx="4319640" cy="34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55"/>
          <p:cNvSpPr/>
          <p:nvPr/>
        </p:nvSpPr>
        <p:spPr>
          <a:xfrm>
            <a:off x="4680000" y="1787400"/>
            <a:ext cx="180360" cy="34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55"/>
          <p:cNvSpPr/>
          <p:nvPr/>
        </p:nvSpPr>
        <p:spPr>
          <a:xfrm>
            <a:off x="3273160" y="1822163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latin typeface="Poppins Medium"/>
                <a:ea typeface="Poppins Medium"/>
                <a:cs typeface="Poppins Medium"/>
                <a:sym typeface="Poppins Medium"/>
              </a:rPr>
              <a:t>Larissa</a:t>
            </a:r>
            <a:endParaRPr b="0" i="0" sz="30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1920" y="820800"/>
            <a:ext cx="3583800" cy="3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56"/>
          <p:cNvSpPr/>
          <p:nvPr/>
        </p:nvSpPr>
        <p:spPr>
          <a:xfrm>
            <a:off x="4183200" y="4205160"/>
            <a:ext cx="992088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1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05</a:t>
            </a:r>
            <a:endParaRPr b="0" i="0" sz="1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56"/>
          <p:cNvSpPr/>
          <p:nvPr/>
        </p:nvSpPr>
        <p:spPr>
          <a:xfrm>
            <a:off x="5374080" y="5693760"/>
            <a:ext cx="7539480" cy="403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ADMINISTRATIVO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9" name="Google Shape;1099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009600" y="-702360"/>
            <a:ext cx="17374680" cy="1843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57"/>
          <p:cNvSpPr/>
          <p:nvPr/>
        </p:nvSpPr>
        <p:spPr>
          <a:xfrm>
            <a:off x="1916900" y="425100"/>
            <a:ext cx="15122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CASOS DE USO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57"/>
          <p:cNvSpPr txBox="1"/>
          <p:nvPr/>
        </p:nvSpPr>
        <p:spPr>
          <a:xfrm>
            <a:off x="4494675" y="3460350"/>
            <a:ext cx="1083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27" y="1381850"/>
            <a:ext cx="15641126" cy="830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3" name="Google Shape;1113;p158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7670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277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permitir que o usuário identificado como Secretário ou Administrador, possa consultar as reclamações da Ouvidoria, devendo ocorrer sempre no acesso a aba “Ouvidoria”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518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Secretário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como Secretário ou Administrador, e clicar na aba “Ouvidoria”.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1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em Ouvidoria”.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uma lista com os formulários recebidos. Contendo: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Nome*;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Recado*;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Motivo;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Identificação;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Situação*;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1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Ausências de reclamações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mensagem “Nenhuma reclamação foi enviada”.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264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Secretário define situação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Definir uma situação 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Iniciar caso de uso Definir Situação da Ouvidoria (tabela 4.14)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14" name="Google Shape;1114;p158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58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Ouvidoria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1"/>
          <p:cNvSpPr/>
          <p:nvPr/>
        </p:nvSpPr>
        <p:spPr>
          <a:xfrm>
            <a:off x="1198080" y="476280"/>
            <a:ext cx="15891480" cy="1112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latin typeface="Poppins Medium"/>
                <a:ea typeface="Poppins Medium"/>
                <a:cs typeface="Poppins Medium"/>
                <a:sym typeface="Poppins Medium"/>
              </a:rPr>
              <a:t>ESTIMATIVA DE PREÇO DO PROJETO  </a:t>
            </a:r>
            <a:endParaRPr b="0" i="0" sz="6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3272760" y="1538280"/>
            <a:ext cx="11741760" cy="543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Ana Laura 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1927488" y="2081525"/>
            <a:ext cx="14433000" cy="6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Através de um debate entre os analistas e o gerente do projeto (Breno), chegamos na seguinte conclusão: o valor da hora será de R$7,00. 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Módulo 1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Quantidade de horas prevista no Módulo: 5.463,46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 Total do Módulo: R$38.244,22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Módulo 2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Quantidade de horas prevista no Módulo: 4.042,33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 Total do Módulo: R$28.296,31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Módulo 3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Quantidade de horas prevista no Módulo: 6.598,98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 Total do Módulo: R$46.192,86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Módulo 4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Quantidade de horas prevista no Módulo: 3.331,73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 Total do Módulo: R$23.322,11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Char char="●"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Módulo 5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Quantidade de horas prevista no Módulo: 4.915,03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Valor Total do Módulo: R$34.405,21</a:t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Orçamento Total: R$170.460,71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9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59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João Miguel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22" name="Google Shape;1122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087" y="2176475"/>
            <a:ext cx="14825023" cy="75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9" name="Google Shape;1129;p160"/>
          <p:cNvGraphicFramePr/>
          <p:nvPr/>
        </p:nvGraphicFramePr>
        <p:xfrm>
          <a:off x="925272" y="198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7670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277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permitir que o usuário identificado como Enfermeiro, Secretário ou Administrador, possa listar e observar todos os tipos de remédio, devendo ocorrer sempre no acesso a aba “Remédios”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518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Enfermeiro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como Enfermeiro, Secretário ou Administrador.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1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em “Remédios” no menu.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 botão no canto superior da tela “Adicionar Novo Tipo” com uma barra de pesquisa e abaixo uma lista com os tipos de remédios disponíveis com as opções de editar e desativar. Contendo: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Nome*	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Observações;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Botão de “Buscar”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1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Clicar no botão “Desativar”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em “Desativar”.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Executar Caso de Uso “Desativar tipos de remédio” (tabela 4.18).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264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Clicar no botão “Editar”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em “Editar”.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Executar Caso de Uso “Editar tipos de remédio” (tabela 4.19)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30" name="Google Shape;1130;p160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60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</a:t>
            </a: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istar Tipos de Remédios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7" name="Google Shape;1137;p161"/>
          <p:cNvGraphicFramePr/>
          <p:nvPr/>
        </p:nvGraphicFramePr>
        <p:xfrm>
          <a:off x="756022" y="4076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016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Clicar no botão “Adicionar Novo”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em “Adicionar Novo Tipo”.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Executar Caso de Uso “Adicionar novos tipos de remédio” (tabela 4.20)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264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Ausência de Tipos de Remédios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64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em “Editar”.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Executar Caso de Uso “Editar tipos de remédio” (tabela 4.19)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38" name="Google Shape;1138;p161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62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62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João Miguel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45" name="Google Shape;1145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62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47" name="Google Shape;1147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87" y="2080500"/>
            <a:ext cx="17259724" cy="73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3" name="Google Shape;1153;p163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permitir que o usuário identificado como Secretário ou Administrador, possa definir a situação de pagamento de pacientes, devendo ocorrer sempre no acesso a aba “Pacientes” e ao clicar em um plano médico.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Secretário ou Tempo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como Secretário ou Administrador, e clicar na aba “Pacientes”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Definir a situação do problema como “Pago”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Definir a situação como “Resolvida”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Definir a situação do problema como “Pago”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Definir como “Pendente” 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Definir a situação como “Resolvida”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Definir a situação do problema como “Pago”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Definir como “Atrasado” 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Definir a situação como  “Aberto”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Definir a situação do problema como “Atrasado”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54" name="Google Shape;1154;p163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63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Definir Situação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64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4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63" name="Google Shape;1163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8700" y="2270500"/>
            <a:ext cx="16009800" cy="75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69" name="Google Shape;1169;p165"/>
          <p:cNvGraphicFramePr/>
          <p:nvPr/>
        </p:nvGraphicFramePr>
        <p:xfrm>
          <a:off x="92527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permitir que o usuário identificado como Secretário ou Administrador, possa listar e observar todas as especialidades, devendo ocorrer sempre no acesso a aba “Médicos”.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Secretário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como Secretário ou Administrador e estar logado no sistema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em “Médicos” no menu.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 botão no canto superior da tela “Adicionar Novo” com uma barra de pesquisa abaixo que, ao selecionar uma especialidade médica, deverá exibir um botão de “Buscar”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na barra de pesquisa 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Listar as especialidades Médicas, com cada item contendo: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Poppins"/>
                        <a:buChar char="-"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de “Editar”;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429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Poppins"/>
                        <a:buChar char="-"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de “Desativar” ;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Fim do Caso de Uso.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Clicar no botão “Desativar”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Clicar em “Desativar”.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Executar Caso de Uso “Desativar Especialidade Médica”.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Clicar no botão “Editar”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Clicar em “Editar”.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Executar  Caso de Uso “Editar Especialidade Médica”.</a:t>
                      </a:r>
                      <a:endParaRPr sz="18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70" name="Google Shape;1170;p165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65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Listar Especialidades Médicas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7" name="Google Shape;1177;p166"/>
          <p:cNvGraphicFramePr/>
          <p:nvPr/>
        </p:nvGraphicFramePr>
        <p:xfrm>
          <a:off x="92527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Clicar no botão “Adicionar Novo”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em “Adicionar Novo”.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Executar Caso de Uso “Adicionar Nova Especialidade”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D: Nenhuma Especialidade adicionado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mensagem “Nenhuma Especialidade encontrada”.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E: Selecionar especialidade médica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Selecionar uma especialidade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Clicar em “Buscar”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Mostrar uma lista, em ordem alfabética, dos médicos da área escolhida.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Clicar em um médico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Apresentar um fichário onde será apresentado os respectivos dados: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Nome*;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Especialidade*;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Formação;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Email;      	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Telefone;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Whatsapp;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Endereço;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28600" lvl="0" marL="685800" marR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-          Observações;</a:t>
                      </a:r>
                      <a:endParaRPr sz="13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78" name="Google Shape;1178;p166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66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Listar Especialidades Médicas</a:t>
            </a:r>
            <a:endParaRPr b="0" i="0" sz="306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67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313" y="2326875"/>
            <a:ext cx="16203075" cy="75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68"/>
          <p:cNvSpPr/>
          <p:nvPr/>
        </p:nvSpPr>
        <p:spPr>
          <a:xfrm>
            <a:off x="838375" y="472500"/>
            <a:ext cx="16693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ESTIMATIVA DE ESFORÇOS POR PONTOS DE CASO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68"/>
          <p:cNvSpPr/>
          <p:nvPr/>
        </p:nvSpPr>
        <p:spPr>
          <a:xfrm>
            <a:off x="675000" y="9210600"/>
            <a:ext cx="7579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94" name="Google Shape;1194;p168"/>
          <p:cNvSpPr/>
          <p:nvPr/>
        </p:nvSpPr>
        <p:spPr>
          <a:xfrm>
            <a:off x="3314273" y="266527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Matheus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1195" name="Google Shape;1195;p168"/>
          <p:cNvGraphicFramePr/>
          <p:nvPr/>
        </p:nvGraphicFramePr>
        <p:xfrm>
          <a:off x="2154625" y="37862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{0FCFFC97-4EBD-4227-AFB8-C31F6E4A8A8E}</a:tableStyleId>
              </a:tblPr>
              <a:tblGrid>
                <a:gridCol w="4894700"/>
                <a:gridCol w="5473900"/>
                <a:gridCol w="4202875"/>
              </a:tblGrid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da Hora do Projeto: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R$ 7,00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6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Horas Prevista no Módulo: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4.915,03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321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Atores: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216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Casos de Uso: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27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54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Total do Módulo: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R$34.405,21</a:t>
                      </a:r>
                      <a:endParaRPr sz="19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8202" y="1863195"/>
            <a:ext cx="4971240" cy="37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2"/>
          <p:cNvSpPr/>
          <p:nvPr/>
        </p:nvSpPr>
        <p:spPr>
          <a:xfrm>
            <a:off x="4183563" y="5425395"/>
            <a:ext cx="99210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1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01</a:t>
            </a:r>
            <a:endParaRPr b="0" i="0" sz="1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2"/>
          <p:cNvSpPr/>
          <p:nvPr/>
        </p:nvSpPr>
        <p:spPr>
          <a:xfrm>
            <a:off x="5374443" y="7027035"/>
            <a:ext cx="7539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USUÁRIOS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009600" y="-702360"/>
            <a:ext cx="17374680" cy="1843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9"/>
          <p:cNvSpPr/>
          <p:nvPr/>
        </p:nvSpPr>
        <p:spPr>
          <a:xfrm>
            <a:off x="1028880" y="4762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CONCEITUAL (MER)</a:t>
            </a:r>
            <a:endParaRPr b="0" i="0" sz="69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201" name="Google Shape;120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69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Jeniffer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203" name="Google Shape;1203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138" y="2234025"/>
            <a:ext cx="15235724" cy="79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70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70"/>
          <p:cNvSpPr/>
          <p:nvPr/>
        </p:nvSpPr>
        <p:spPr>
          <a:xfrm>
            <a:off x="1028875" y="3299736"/>
            <a:ext cx="13340100" cy="6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Maria Fernanda Montouro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Elaboração do Diagrama de casos de uso, documentação dos casos de uso, elaboração da atividade de estimativa de esforços, elaboração do MER e integração do banco de dados.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Tive dificuldade na elaboração do MER.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71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6" name="Google Shape;121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71"/>
          <p:cNvSpPr/>
          <p:nvPr/>
        </p:nvSpPr>
        <p:spPr>
          <a:xfrm>
            <a:off x="1028875" y="3299750"/>
            <a:ext cx="134049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Jeniffer Romero Vieira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Elaboração do Diagrama de casos de uso, documentação dos casos de uso, elaboração do MER, elaboração da atividade de estimativa de esforços e integração do banco de dados.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Tive dificuldades em elaborar o  MER. 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72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3" name="Google Shape;1223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72"/>
          <p:cNvSpPr/>
          <p:nvPr/>
        </p:nvSpPr>
        <p:spPr>
          <a:xfrm>
            <a:off x="1028875" y="3299750"/>
            <a:ext cx="134049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Matheus Moraes Azevedo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Elaboração do Diagrama de casos de uso, documentação dos casos de uso, protótipos dos casos de uso e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elaboração  da atividade de estimativa de esforços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O CSS do template escolhido é geral para algumas coisas (EX: button).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73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0" name="Google Shape;123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73"/>
          <p:cNvSpPr/>
          <p:nvPr/>
        </p:nvSpPr>
        <p:spPr>
          <a:xfrm>
            <a:off x="1028875" y="3299736"/>
            <a:ext cx="13340100" cy="60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Kaik Henrique Mussulino Peixoto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Elaboração do Diagrama de casos de uso, documentação dos casos de uso, elaboração da atividade de estimativa de esforços. 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Tive dificuldade em elaborar a escrita dos casos de uso, muitas vezes não tinha uma visão certa de como ficaria na hora do protótipo. 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74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174"/>
          <p:cNvSpPr/>
          <p:nvPr/>
        </p:nvSpPr>
        <p:spPr>
          <a:xfrm>
            <a:off x="1028875" y="3299750"/>
            <a:ext cx="134049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João Victor Nério das Neves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dos casos de uso, protótipos dos casos de uso, Elaboração atividade de estimativa de esforços.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O CSS do template escolhido é geral para algumas coisas (EX: button).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75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4" name="Google Shape;1244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75"/>
          <p:cNvSpPr/>
          <p:nvPr/>
        </p:nvSpPr>
        <p:spPr>
          <a:xfrm>
            <a:off x="1028875" y="3299750"/>
            <a:ext cx="134049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João Miguel Alves de Araújo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dos casos de uso, protótipos dos casos de uso, Elaboração atividade de estimativa de esforços.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Problemas com Template na parte do estilo.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76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1" name="Google Shape;1251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76"/>
          <p:cNvSpPr/>
          <p:nvPr/>
        </p:nvSpPr>
        <p:spPr>
          <a:xfrm>
            <a:off x="1028875" y="3299750"/>
            <a:ext cx="13404900" cy="6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Emily Fernanda Lemes Fenicio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Elaboração do caso de uso, documentação do caso de uso, elaboração do MER, criação da apresentação do 2º bimestre, elaboração da atividade de estimativa de esforços e integração do banco de dados.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Minha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dificuldade foi na elaboração do caso de uso e no MER.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77"/>
          <p:cNvSpPr/>
          <p:nvPr/>
        </p:nvSpPr>
        <p:spPr>
          <a:xfrm>
            <a:off x="1028880" y="67536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AVALIAÇÃO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77"/>
          <p:cNvSpPr/>
          <p:nvPr/>
        </p:nvSpPr>
        <p:spPr>
          <a:xfrm>
            <a:off x="792360" y="9210600"/>
            <a:ext cx="9600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OBS: Explicar também parâmetros de avaliação.</a:t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0" name="Google Shape;1260;p177"/>
          <p:cNvGraphicFramePr/>
          <p:nvPr/>
        </p:nvGraphicFramePr>
        <p:xfrm>
          <a:off x="3321000" y="2400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172200"/>
                <a:gridCol w="6019550"/>
              </a:tblGrid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Nomes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Emily Fernanda Lemes Fenicio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3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Maria Fernanda Montouro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Jeniffer Romero Vieira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Matheus Moraes Azevedo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Kaik Henrique Mussulino Peixoto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João Miguel Alves de Araújo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59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João Victor Nério das Neves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1" name="Google Shape;1261;p177"/>
          <p:cNvGraphicFramePr/>
          <p:nvPr/>
        </p:nvGraphicFramePr>
        <p:xfrm>
          <a:off x="3321000" y="7678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095875"/>
                <a:gridCol w="6095875"/>
              </a:tblGrid>
              <a:tr h="70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 Grupo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</a:tbl>
          </a:graphicData>
        </a:graphic>
      </p:graphicFrame>
      <p:sp>
        <p:nvSpPr>
          <p:cNvPr id="1262" name="Google Shape;1262;p177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Kaik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/>
          <p:nvPr/>
        </p:nvSpPr>
        <p:spPr>
          <a:xfrm>
            <a:off x="1916900" y="425100"/>
            <a:ext cx="15122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CASOS DE USO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 rotWithShape="1">
          <a:blip r:embed="rId4">
            <a:alphaModFix/>
          </a:blip>
          <a:srcRect b="2116" l="4030" r="5192" t="5870"/>
          <a:stretch/>
        </p:blipFill>
        <p:spPr>
          <a:xfrm>
            <a:off x="2567750" y="2049375"/>
            <a:ext cx="13630025" cy="7863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</p:pic>
      <p:sp>
        <p:nvSpPr>
          <p:cNvPr id="291" name="Google Shape;291;p53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Camilly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" name="Google Shape;297;p54"/>
          <p:cNvGraphicFramePr/>
          <p:nvPr/>
        </p:nvGraphicFramePr>
        <p:xfrm>
          <a:off x="1015922" y="25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sempre que o método “Listar Funcionários” for selecionado no menu.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Administrador e Secretárias.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como administrador ou secretária.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Selecionar a opção “Funcionários” no menu.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uma interface contendo a listagem dos Funcionários cadastrados, a opção “Cadastrar Funcionário” e uma caixa de pesquisa que contenha filtros de pesquisa e o botão “Pesquisar” na frente. Com as opções “Editar Funcionário” e “Desativar Funcionário” logo à frente das informações do funcionário cadastrado.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Fim de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98" name="Google Shape;298;p54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4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Fernanda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5" name="Google Shape;305;p55"/>
          <p:cNvGraphicFramePr/>
          <p:nvPr/>
        </p:nvGraphicFramePr>
        <p:xfrm>
          <a:off x="1015922" y="172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Sem dados na listagem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Selecionar a opção “Funcionários” e apresentar nenhum dado na listagem.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Exibir uma mensagem “Nenhum funcionário cadastrado” 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Fim de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Pesquisa de Funcionário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Selecionar a caixa de pesquisa.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3. Chamar o caso de uso “Pesquisar Funcionário”.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Cadastro de Funcionário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Ao clicar no botão “Cadastrar Funcionário”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Chamar o caso de uso “Cadastrar Funcionário”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D: Cadastro de Funcionário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2. Ao clicar no botão “Editar funcionário” 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3. Chamar o caso de uso “Editar funcionário”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E: Cadastro de Funcionário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2. Ao clicar no botão “Desativar funcionário”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3. Chamar o caso de uso “Desativar funcionário”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56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Daniel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12" name="Google Shape;31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6"/>
          <p:cNvSpPr/>
          <p:nvPr/>
        </p:nvSpPr>
        <p:spPr>
          <a:xfrm>
            <a:off x="-93575" y="8170400"/>
            <a:ext cx="11885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2754" y="2247050"/>
            <a:ext cx="11741699" cy="761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p57"/>
          <p:cNvGraphicFramePr/>
          <p:nvPr/>
        </p:nvGraphicFramePr>
        <p:xfrm>
          <a:off x="807972" y="1196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97325"/>
                <a:gridCol w="4097325"/>
                <a:gridCol w="4098050"/>
                <a:gridCol w="4098050"/>
              </a:tblGrid>
              <a:tr h="5086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1668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Este Caso de Uso deve ocorrer sempre que o método “Contato ” for selecionado no menu, ele permite que o usuário consiga enviar suas dúvidas e Feedbacks.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582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Usuário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86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Estar no sistema.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983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37998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Selecionar a opção “Contato” no menu.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Exibir uma interface que contenha caixas de texto, solicitando as 	seguintes informações: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b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	-Nome Completo - Obrigatório;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-E-mail do usuário - Obrigatório;</a:t>
                      </a:r>
                      <a:b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	-Ter um @ 	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	-Ter .com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-Assunto - Obrigatório;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b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</a:b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Descrição da dúvida/ Feedbacks (VARCHAR 500) - Obrigatório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1668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 Preencher os campos obrigatórios e selecionar a opção “Enviar”.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  Validar os campos preenchidos e encaminhar a Dúvida / Feedback para 	o e-mail institucional da empresa.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86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  Fim de Caso de Uso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21" name="Google Shape;321;p57"/>
          <p:cNvSpPr/>
          <p:nvPr/>
        </p:nvSpPr>
        <p:spPr>
          <a:xfrm>
            <a:off x="3373210" y="47232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7" name="Google Shape;327;p58"/>
          <p:cNvGraphicFramePr/>
          <p:nvPr/>
        </p:nvGraphicFramePr>
        <p:xfrm>
          <a:off x="1015922" y="368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7659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Campo preenchido no formato incorreto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4936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Preencher um ou mais campos com formato incorreto.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Retornar para o/s campo/s incorreto/s e exibir uma mensagem contendo o seguinte aviso: "Campo no formato incorreto”.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510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Retornar ao passo 2 do fluxo principal.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4106400">
            <a:off x="-5092570" y="-9427715"/>
            <a:ext cx="14744159" cy="175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35240" y="1028880"/>
            <a:ext cx="7797960" cy="84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1"/>
          <p:cNvSpPr/>
          <p:nvPr/>
        </p:nvSpPr>
        <p:spPr>
          <a:xfrm>
            <a:off x="1028880" y="2135880"/>
            <a:ext cx="9016560" cy="17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8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SUMÁRIO</a:t>
            </a:r>
            <a:endParaRPr b="0" i="0" sz="114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41"/>
          <p:cNvGrpSpPr/>
          <p:nvPr/>
        </p:nvGrpSpPr>
        <p:grpSpPr>
          <a:xfrm>
            <a:off x="6734825" y="5856245"/>
            <a:ext cx="10723500" cy="5001475"/>
            <a:chOff x="7943500" y="5925245"/>
            <a:chExt cx="10723500" cy="5001475"/>
          </a:xfrm>
        </p:grpSpPr>
        <p:sp>
          <p:nvSpPr>
            <p:cNvPr id="178" name="Google Shape;178;p41"/>
            <p:cNvSpPr/>
            <p:nvPr/>
          </p:nvSpPr>
          <p:spPr>
            <a:xfrm>
              <a:off x="8030230" y="5925245"/>
              <a:ext cx="7783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Poppins Light"/>
                  <a:ea typeface="Poppins Light"/>
                  <a:cs typeface="Poppins Light"/>
                  <a:sym typeface="Poppins Light"/>
                </a:rPr>
                <a:t>Refatoração do Template escolhido;</a:t>
              </a:r>
              <a:endParaRPr sz="32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79" name="Google Shape;179;p41"/>
            <p:cNvSpPr/>
            <p:nvPr/>
          </p:nvSpPr>
          <p:spPr>
            <a:xfrm>
              <a:off x="7943500" y="6861425"/>
              <a:ext cx="107235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Poppins Light"/>
                  <a:ea typeface="Poppins Light"/>
                  <a:cs typeface="Poppins Light"/>
                  <a:sym typeface="Poppins Light"/>
                </a:rPr>
                <a:t>Consolidação do Esquema Físico e do Dicionário de Dados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;</a:t>
              </a:r>
              <a:endParaRPr b="0" i="0" sz="3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1"/>
            <p:cNvSpPr/>
            <p:nvPr/>
          </p:nvSpPr>
          <p:spPr>
            <a:xfrm>
              <a:off x="8030218" y="8282655"/>
              <a:ext cx="77838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6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latin typeface="Poppins Light"/>
                  <a:ea typeface="Poppins Light"/>
                  <a:cs typeface="Poppins Light"/>
                  <a:sym typeface="Poppins Light"/>
                </a:rPr>
                <a:t>Estimativa de Preço do Projeto Geral.</a:t>
              </a:r>
              <a:r>
                <a:rPr b="0" i="0" lang="en-US" sz="3200" u="none" cap="none" strike="noStrike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;</a:t>
              </a:r>
              <a:endParaRPr b="0" i="0" sz="32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1"/>
            <p:cNvSpPr/>
            <p:nvPr/>
          </p:nvSpPr>
          <p:spPr>
            <a:xfrm>
              <a:off x="9474480" y="10377720"/>
              <a:ext cx="7783920" cy="5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" name="Google Shape;182;p41"/>
          <p:cNvPicPr preferRelativeResize="0"/>
          <p:nvPr/>
        </p:nvPicPr>
        <p:blipFill rotWithShape="1">
          <a:blip r:embed="rId5">
            <a:alphaModFix/>
          </a:blip>
          <a:srcRect b="13497" l="17318" r="2549" t="8730"/>
          <a:stretch/>
        </p:blipFill>
        <p:spPr>
          <a:xfrm>
            <a:off x="6040855" y="5869693"/>
            <a:ext cx="550799" cy="58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1"/>
          <p:cNvPicPr preferRelativeResize="0"/>
          <p:nvPr/>
        </p:nvPicPr>
        <p:blipFill rotWithShape="1">
          <a:blip r:embed="rId5">
            <a:alphaModFix/>
          </a:blip>
          <a:srcRect b="13497" l="17318" r="2549" t="8730"/>
          <a:stretch/>
        </p:blipFill>
        <p:spPr>
          <a:xfrm>
            <a:off x="6040855" y="6754845"/>
            <a:ext cx="550799" cy="58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1"/>
          <p:cNvPicPr preferRelativeResize="0"/>
          <p:nvPr/>
        </p:nvPicPr>
        <p:blipFill rotWithShape="1">
          <a:blip r:embed="rId5">
            <a:alphaModFix/>
          </a:blip>
          <a:srcRect b="13497" l="17318" r="2549" t="8730"/>
          <a:stretch/>
        </p:blipFill>
        <p:spPr>
          <a:xfrm>
            <a:off x="6040855" y="8227105"/>
            <a:ext cx="550799" cy="582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/>
          <p:cNvPicPr preferRelativeResize="0"/>
          <p:nvPr/>
        </p:nvPicPr>
        <p:blipFill rotWithShape="1">
          <a:blip r:embed="rId5">
            <a:alphaModFix/>
          </a:blip>
          <a:srcRect b="13501" l="17317" r="2548" t="8726"/>
          <a:stretch/>
        </p:blipFill>
        <p:spPr>
          <a:xfrm>
            <a:off x="6040855" y="9077830"/>
            <a:ext cx="550799" cy="5821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1"/>
          <p:cNvSpPr/>
          <p:nvPr/>
        </p:nvSpPr>
        <p:spPr>
          <a:xfrm>
            <a:off x="6821543" y="9064380"/>
            <a:ext cx="7783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Poppins Light"/>
                <a:ea typeface="Poppins Light"/>
                <a:cs typeface="Poppins Light"/>
                <a:sym typeface="Poppins Light"/>
              </a:rPr>
              <a:t>Apresentação dos Módulos.</a:t>
            </a:r>
            <a:r>
              <a:rPr b="0" i="0" lang="en-US" sz="32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;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9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Daniel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/>
          <p:nvPr/>
        </p:nvSpPr>
        <p:spPr>
          <a:xfrm>
            <a:off x="-93575" y="8170400"/>
            <a:ext cx="118851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95" y="2346055"/>
            <a:ext cx="16835617" cy="648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p60"/>
          <p:cNvGraphicFramePr/>
          <p:nvPr/>
        </p:nvGraphicFramePr>
        <p:xfrm>
          <a:off x="1015922" y="180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sempre que o método “Dependentes” for selecionado. Ele deve adicionar ou desativar um dependente/paciente e suas informações no banco de dados.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Paciente.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 e conter um plano que permite dependentes.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Selecionar a opção “Dependentes” no menu. 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Exibir uma interface contendo a listagem dos Dependentes cadastrados e a opção “Cadastrar Dependente”. Com a opção “Desativar Dependente” logo à frente das informações.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Fim de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3" name="Google Shape;343;p60"/>
          <p:cNvSpPr/>
          <p:nvPr/>
        </p:nvSpPr>
        <p:spPr>
          <a:xfrm>
            <a:off x="3273160" y="10550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Letícia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61"/>
          <p:cNvGraphicFramePr/>
          <p:nvPr/>
        </p:nvGraphicFramePr>
        <p:xfrm>
          <a:off x="1015922" y="186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Sem dados na listagem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Selecionar a opção “Dependentes” e apresentar nenhum dado na listagem.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a mensagem “Nenhum dependente cadastrado”. 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Fim de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Cadastro de dependentes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Ao clicar no botão “Cadastrar Dependente”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Chamar o caso de uso “Cadastrar Dependentes”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Desativar Dependentes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2. Ao clicar no botão  “Desativar Dependentes”   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3. Chamar o caso de uso  “Desativar Dependentes”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D: Plano não permite Dependentes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1.  Selecionar a opção “Dependentes” sem ter um plano compatível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a mensagem “Seu plano não permite Dependentes”.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 Fim de Caso de Uso.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2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Maurício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6" name="Google Shape;35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8" name="Google Shape;35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0088" y="2232900"/>
            <a:ext cx="12947025" cy="75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63"/>
          <p:cNvGraphicFramePr/>
          <p:nvPr/>
        </p:nvGraphicFramePr>
        <p:xfrm>
          <a:off x="1015922" y="26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sempre que o método “Dúvidas ” for selecionado no menu, ele permite que o usuário consiga visualizar as dúvidas frequentes.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Usuário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Estar no sistema.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 Selecionar a opção “Dúvidas” no menu.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  Exibir uma interface que contenha uma lista das dúvidas mais 	frequentes para consulta.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Fim de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4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Maurício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71" name="Google Shape;3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4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73" name="Google Shape;37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2600" y="2289500"/>
            <a:ext cx="12622800" cy="7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/>
          <p:nvPr/>
        </p:nvSpPr>
        <p:spPr>
          <a:xfrm>
            <a:off x="838376" y="472500"/>
            <a:ext cx="16693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ESTIMATIVA DE ESFORÇOS POR PONTOS DE CASO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65"/>
          <p:cNvGraphicFramePr/>
          <p:nvPr/>
        </p:nvGraphicFramePr>
        <p:xfrm>
          <a:off x="2214888" y="38666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{0FCFFC97-4EBD-4227-AFB8-C31F6E4A8A8E}</a:tableStyleId>
              </a:tblPr>
              <a:tblGrid>
                <a:gridCol w="4894700"/>
                <a:gridCol w="5473900"/>
                <a:gridCol w="4202875"/>
              </a:tblGrid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da Hora do Projeto: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R$7,00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6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Horas Prevista no Módulo: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5463,46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321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Atores: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216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Casos de Uso: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54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Total do Módulo: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R$38.244,22</a:t>
                      </a:r>
                      <a:endParaRPr sz="19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</a:tbl>
          </a:graphicData>
        </a:graphic>
      </p:graphicFrame>
      <p:sp>
        <p:nvSpPr>
          <p:cNvPr id="381" name="Google Shape;381;p65"/>
          <p:cNvSpPr/>
          <p:nvPr/>
        </p:nvSpPr>
        <p:spPr>
          <a:xfrm>
            <a:off x="3273160" y="27628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Luana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/>
          <p:nvPr/>
        </p:nvSpPr>
        <p:spPr>
          <a:xfrm>
            <a:off x="1028880" y="4762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CONCEITUAL (MER)</a:t>
            </a:r>
            <a:endParaRPr b="0" i="0" sz="66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87" name="Google Shape;387;p66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6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Larissa G.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90" name="Google Shape;39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258" y="2192071"/>
            <a:ext cx="16885865" cy="77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7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Maurício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Dev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Criação dos protótipos e documentação dos casos de uso.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sugestão: Unir os módulos em todas aulas de AW2 a partir do próximo semestre.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8"/>
          <p:cNvSpPr/>
          <p:nvPr/>
        </p:nvSpPr>
        <p:spPr>
          <a:xfrm>
            <a:off x="1028875" y="3299737"/>
            <a:ext cx="13340100" cy="5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Fernanda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Refatoração do Template, Criação dos protótipos, Documentação de Caso de Uso e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Estimativa de Esforços.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Dificuldades na Refatoração do Template. Nenhuma Sugestão.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617600">
            <a:off x="14376600" y="4604760"/>
            <a:ext cx="8796960" cy="1048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2"/>
          <p:cNvSpPr/>
          <p:nvPr/>
        </p:nvSpPr>
        <p:spPr>
          <a:xfrm>
            <a:off x="567750" y="435650"/>
            <a:ext cx="169248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6000">
                <a:latin typeface="Poppins Medium"/>
                <a:ea typeface="Poppins Medium"/>
                <a:cs typeface="Poppins Medium"/>
                <a:sym typeface="Poppins Medium"/>
              </a:rPr>
              <a:t>REFATORAÇÃO DO TEMPLATE  ESCOLHIDO PARA O PROJETO</a:t>
            </a:r>
            <a:endParaRPr sz="60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3273123" y="287513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Lucas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4" name="Google Shape;194;p42"/>
          <p:cNvPicPr preferRelativeResize="0"/>
          <p:nvPr/>
        </p:nvPicPr>
        <p:blipFill rotWithShape="1">
          <a:blip r:embed="rId4">
            <a:alphaModFix/>
          </a:blip>
          <a:srcRect b="0" l="0" r="16839" t="4634"/>
          <a:stretch/>
        </p:blipFill>
        <p:spPr>
          <a:xfrm>
            <a:off x="4401650" y="3697925"/>
            <a:ext cx="3642750" cy="5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7275" y="3697924"/>
            <a:ext cx="3201019" cy="58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9"/>
          <p:cNvSpPr/>
          <p:nvPr/>
        </p:nvSpPr>
        <p:spPr>
          <a:xfrm>
            <a:off x="1028875" y="3299737"/>
            <a:ext cx="13340100" cy="5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Camilly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de Caso de Uso, Estimativa de Esforços e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Diagrama de Caso de Uso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Dificuldades na Documentação</a:t>
            </a:r>
            <a:endParaRPr b="0" i="0" sz="348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 Caso de uso. Nenhuma sugestão.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0"/>
          <p:cNvSpPr/>
          <p:nvPr/>
        </p:nvSpPr>
        <p:spPr>
          <a:xfrm>
            <a:off x="1054800" y="2479950"/>
            <a:ext cx="16178400" cy="6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Letícia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Elaboração do Diagrama de Casos de Uso, Documentação dos Casos de Uso, Elaboração do Diagrama Conceitual (MER e Relacional), Elaboração do Esquema Físico do Banco de Dados, Integração dos Bancos de Dados (MER, Relacional e Físico)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Dificuldade na Elaboração do Diagrama Conceitual e na Documentação dos Casos de Uso / Nenhuma sugestão.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1"/>
          <p:cNvSpPr/>
          <p:nvPr/>
        </p:nvSpPr>
        <p:spPr>
          <a:xfrm>
            <a:off x="1028875" y="3299737"/>
            <a:ext cx="13340100" cy="5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Luana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de Caso de Uso, Estimativa de Esforços e Diagrama de Caso de Uso.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Dificuldades na Documentação e Diagrama de Caso de uso. Nenhuma sugestão.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/>
          <p:nvPr/>
        </p:nvSpPr>
        <p:spPr>
          <a:xfrm>
            <a:off x="1028340" y="2300700"/>
            <a:ext cx="13340100" cy="5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Larissa Gabriela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Diagrama de Casos de Uso, Documentação dos Casos de Uso, elaboração do modelo conceitual (MER, lógico e físico), readequação do template para apresentação bimestral e integração dos bancos de dados.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Dificuldade na elaboração  da documentação dos Casos de Uso / Nenhuma sugestão.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/>
          <p:nvPr/>
        </p:nvSpPr>
        <p:spPr>
          <a:xfrm>
            <a:off x="1028880" y="7569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3"/>
          <p:cNvSpPr/>
          <p:nvPr/>
        </p:nvSpPr>
        <p:spPr>
          <a:xfrm>
            <a:off x="948505" y="3334985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Daniel</a:t>
            </a:r>
            <a:endParaRPr/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Dev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Criação dos protótipos e ajuda no desenvolvimento do MCU </a:t>
            </a:r>
            <a:endParaRPr/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/>
          <p:nvPr/>
        </p:nvSpPr>
        <p:spPr>
          <a:xfrm>
            <a:off x="1028880" y="67536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AVALIAÇÃO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6" name="Google Shape;446;p74"/>
          <p:cNvGraphicFramePr/>
          <p:nvPr/>
        </p:nvGraphicFramePr>
        <p:xfrm>
          <a:off x="3321000" y="2400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172200"/>
                <a:gridCol w="6019550"/>
              </a:tblGrid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Nomes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Camilly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8.5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3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Daniel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7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Fernanda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Larissa G.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Letícia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Luana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8.5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59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Maurício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7.5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9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Vitória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6</a:t>
                      </a:r>
                      <a:endParaRPr sz="2700" u="none" cap="none" strike="noStrike">
                        <a:solidFill>
                          <a:schemeClr val="dk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7" name="Google Shape;447;p74"/>
          <p:cNvGraphicFramePr/>
          <p:nvPr/>
        </p:nvGraphicFramePr>
        <p:xfrm>
          <a:off x="3321000" y="8165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095875"/>
                <a:gridCol w="6095875"/>
              </a:tblGrid>
              <a:tr h="70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 Grupo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8.5</a:t>
                      </a:r>
                      <a:endParaRPr sz="14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200" y="1017720"/>
            <a:ext cx="3279240" cy="327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5"/>
          <p:cNvSpPr/>
          <p:nvPr/>
        </p:nvSpPr>
        <p:spPr>
          <a:xfrm>
            <a:off x="4183200" y="4297320"/>
            <a:ext cx="992088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1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02</a:t>
            </a:r>
            <a:endParaRPr b="0" i="0" sz="1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5"/>
          <p:cNvSpPr/>
          <p:nvPr/>
        </p:nvSpPr>
        <p:spPr>
          <a:xfrm>
            <a:off x="5374080" y="5805360"/>
            <a:ext cx="7539480" cy="403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CONSULTÓRIO ONLINE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-9697680" y="40320"/>
            <a:ext cx="17374680" cy="1843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6"/>
          <p:cNvSpPr/>
          <p:nvPr/>
        </p:nvSpPr>
        <p:spPr>
          <a:xfrm>
            <a:off x="1916900" y="425100"/>
            <a:ext cx="15122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CASOS DE USO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76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Nailton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62" name="Google Shape;4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6"/>
          <p:cNvSpPr/>
          <p:nvPr/>
        </p:nvSpPr>
        <p:spPr>
          <a:xfrm>
            <a:off x="1283975" y="8928038"/>
            <a:ext cx="15720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900" y="2080500"/>
            <a:ext cx="13963587" cy="7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0" name="Google Shape;470;p77"/>
          <p:cNvGraphicFramePr/>
          <p:nvPr/>
        </p:nvGraphicFramePr>
        <p:xfrm>
          <a:off x="925272" y="15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7745950"/>
                <a:gridCol w="382850"/>
              </a:tblGrid>
              <a:tr h="1443175">
                <a:tc gridSpan="4">
                  <a:txBody>
                    <a:bodyPr/>
                    <a:lstStyle/>
                    <a:p>
                      <a:pPr indent="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31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074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3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3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quando o Paciente precisar Solicitar uma Consulta Online.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798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25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Paciente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186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 </a:t>
                      </a:r>
                      <a:endParaRPr b="1" sz="3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 e possuir um plano. </a:t>
                      </a:r>
                      <a:endParaRPr b="1" sz="3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82175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                                            </a:t>
                      </a:r>
                      <a:r>
                        <a:rPr b="1" lang="en-US" sz="31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31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5798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dos Atores:</a:t>
                      </a:r>
                      <a:endParaRPr sz="3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 Sistema:</a:t>
                      </a:r>
                      <a:endParaRPr sz="29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</a:tr>
              <a:tr h="5798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no botão “Meu Perfil” na Página Inicial.</a:t>
                      </a:r>
                      <a:endParaRPr sz="25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Redirecionar para a página do Perfil do Paciente, contendo as informações: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Número de telefone;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Endereço;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de nascimento;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Email;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Cidade;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71" name="Google Shape;471;p77"/>
          <p:cNvSpPr/>
          <p:nvPr/>
        </p:nvSpPr>
        <p:spPr>
          <a:xfrm>
            <a:off x="246125" y="62000"/>
            <a:ext cx="182880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77"/>
          <p:cNvSpPr/>
          <p:nvPr/>
        </p:nvSpPr>
        <p:spPr>
          <a:xfrm>
            <a:off x="3273148" y="101327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8" name="Google Shape;478;p78"/>
          <p:cNvGraphicFramePr/>
          <p:nvPr/>
        </p:nvGraphicFramePr>
        <p:xfrm>
          <a:off x="925272" y="152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79025"/>
                <a:gridCol w="4049050"/>
                <a:gridCol w="4064400"/>
              </a:tblGrid>
              <a:tr h="19875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3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“Solicitar Agendamento”;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“Histórico de Consultas”;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“Triagem”.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3480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3.Clicar no botão “Solicitar Agendamento”.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Direcionar e exibir o perfil do Paciente contendo seus dados pessoais sem permitir alteração: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RG;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Dois campos para que seja possível selecionar a data e o horário, e o especialista desejado para o atendimento, além de um botão “Editar dados” (Dados pessoais).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7521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Selecionar “Escolher data”.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Exibir um calendário para seleção.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932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Selecionar “Escolher horário”.</a:t>
                      </a:r>
                      <a:endParaRPr sz="4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Exibir um relógio para seleção.</a:t>
                      </a:r>
                      <a:endParaRPr sz="2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757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Selecionar “Escolher especialista”.</a:t>
                      </a:r>
                      <a:endParaRPr sz="3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10. Exibir (select) com todos os especialistas disponíveis.</a:t>
                      </a:r>
                      <a:endParaRPr sz="2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327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11. Clicar no botão “Enviar solicitação”.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12. Registrar solicitação no banco de dados e vinculá-la ao Paciente. Exibir uma notificação de confirmação da solicitação.</a:t>
                      </a:r>
                      <a:endParaRPr sz="2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79" name="Google Shape;479;p78"/>
          <p:cNvSpPr/>
          <p:nvPr/>
        </p:nvSpPr>
        <p:spPr>
          <a:xfrm>
            <a:off x="276825" y="92125"/>
            <a:ext cx="18288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78"/>
          <p:cNvSpPr/>
          <p:nvPr/>
        </p:nvSpPr>
        <p:spPr>
          <a:xfrm>
            <a:off x="3273150" y="967275"/>
            <a:ext cx="11741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17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617600">
            <a:off x="14376600" y="4604760"/>
            <a:ext cx="8796961" cy="1048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/>
          <p:nvPr/>
        </p:nvSpPr>
        <p:spPr>
          <a:xfrm>
            <a:off x="567750" y="435650"/>
            <a:ext cx="169248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6000">
                <a:latin typeface="Poppins Medium"/>
                <a:ea typeface="Poppins Medium"/>
                <a:cs typeface="Poppins Medium"/>
                <a:sym typeface="Poppins Medium"/>
              </a:rPr>
              <a:t>REFATORAÇÃO DO TEMPLATE  ESCOLHIDO PARA O PROJETO</a:t>
            </a:r>
            <a:endParaRPr sz="60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02" name="Google Shape;202;p43"/>
          <p:cNvSpPr/>
          <p:nvPr/>
        </p:nvSpPr>
        <p:spPr>
          <a:xfrm>
            <a:off x="3273123" y="287513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Lucas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03" name="Google Shape;203;p43"/>
          <p:cNvPicPr preferRelativeResize="0"/>
          <p:nvPr/>
        </p:nvPicPr>
        <p:blipFill rotWithShape="1">
          <a:blip r:embed="rId4">
            <a:alphaModFix/>
          </a:blip>
          <a:srcRect b="31506" l="0" r="19471" t="0"/>
          <a:stretch/>
        </p:blipFill>
        <p:spPr>
          <a:xfrm>
            <a:off x="4046375" y="3418425"/>
            <a:ext cx="9967550" cy="54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6" name="Google Shape;486;p79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6381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13. Fim do caso de uso</a:t>
                      </a:r>
                      <a:endParaRPr sz="10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highlight>
                            <a:srgbClr val="7CDAD3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Alterar dados pessoais</a:t>
                      </a:r>
                      <a:endParaRPr b="1" sz="2800">
                        <a:solidFill>
                          <a:schemeClr val="lt1"/>
                        </a:solidFill>
                        <a:highlight>
                          <a:srgbClr val="7CDAD3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no botão "Editar dados" (Dados Pessoais).</a:t>
                      </a:r>
                      <a:endParaRPr b="1" sz="3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Permitir que o usuário altere seus Dados Pessoais.</a:t>
                      </a:r>
                      <a:endParaRPr b="1" sz="46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no botão “Salvar alterações”.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Atualizar os dados preenchidos. 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Retornar à ação 4 do Fluxo Principal. 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838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highlight>
                            <a:srgbClr val="7CDAD3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Cancelar solicitação</a:t>
                      </a:r>
                      <a:endParaRPr b="1" sz="2800">
                        <a:solidFill>
                          <a:schemeClr val="lt1"/>
                        </a:solidFill>
                        <a:highlight>
                          <a:srgbClr val="7CDAD3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no botão “Cancelar” .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uma notificação para confirmar a ação do usuário. 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Seleciona a opção “Confirmar”.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Retornar à ação 2 do Fluxo Principal. </a:t>
                      </a:r>
                      <a:endParaRPr sz="3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87" name="Google Shape;487;p79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79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4" name="Google Shape;494;p80"/>
          <p:cNvGraphicFramePr/>
          <p:nvPr/>
        </p:nvGraphicFramePr>
        <p:xfrm>
          <a:off x="939147" y="2732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highlight>
                            <a:srgbClr val="7CDAD3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Continuar com a solicitação de agendamento</a:t>
                      </a:r>
                      <a:endParaRPr b="1" sz="2800">
                        <a:solidFill>
                          <a:schemeClr val="lt1"/>
                        </a:solidFill>
                        <a:highlight>
                          <a:srgbClr val="7CDAD3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no botão “Cancelar”.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Exibir uma notificação para confirmar a ação do usuário. 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Seleciona a opção “Voltar”.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Retornar à ação 4 do Fluxo Principal. </a:t>
                      </a:r>
                      <a:endParaRPr sz="26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95" name="Google Shape;495;p80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0"/>
          <p:cNvSpPr/>
          <p:nvPr/>
        </p:nvSpPr>
        <p:spPr>
          <a:xfrm>
            <a:off x="3273148" y="197462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81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Sophia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03" name="Google Shape;5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38" y="2192400"/>
            <a:ext cx="12168925" cy="78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0" name="Google Shape;510;p82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dentro da página “Triagem” no perfil do paciente.</a:t>
                      </a:r>
                      <a:endParaRPr sz="2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Paciente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 consulta online agendada deve estar confirmada pela secretária e estar logado com login de Paciente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dos Atores: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</a:t>
                      </a: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ções do Sistema: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Clicar no botão “Meu Perfil” na Página Inicial.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Redirecionar para a página do Perfil do Paciente, contendo as informações: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Número de telefone;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Endereço;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de nascimento;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Email;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Cidade;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11" name="Google Shape;511;p82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82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8" name="Google Shape;518;p83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3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-3873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Poppins"/>
                        <a:buChar char="●"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highlight>
                            <a:srgbClr val="BDE9E5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“Histórico de 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highlight>
                            <a:srgbClr val="BDE9E5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consultas";</a:t>
                      </a:r>
                      <a:endParaRPr sz="2500">
                        <a:solidFill>
                          <a:schemeClr val="dk1"/>
                        </a:solidFill>
                        <a:highlight>
                          <a:srgbClr val="BDE9E5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8735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500"/>
                        <a:buFont typeface="Poppins"/>
                        <a:buChar char="●"/>
                      </a:pPr>
                      <a:r>
                        <a:rPr lang="en-US" sz="2500">
                          <a:solidFill>
                            <a:schemeClr val="dk1"/>
                          </a:solidFill>
                          <a:highlight>
                            <a:srgbClr val="BDE9E5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‘Triagem”;</a:t>
                      </a:r>
                      <a:endParaRPr sz="2500">
                        <a:solidFill>
                          <a:schemeClr val="dk1"/>
                        </a:solidFill>
                        <a:highlight>
                          <a:srgbClr val="BDE9E5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highlight>
                            <a:srgbClr val="BDE9E5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Clicar no botão “Triagem”</a:t>
                      </a:r>
                      <a:endParaRPr sz="2200">
                        <a:solidFill>
                          <a:schemeClr val="dk1"/>
                        </a:solidFill>
                        <a:highlight>
                          <a:srgbClr val="BDE9E5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Direcionar para a primeira página de Triagem, contendo um formulário (checkbox) com as afirmativas: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Formulário (5 Radio groups - necessário selecionar 1 em cada para prosseguir para a próxima página) Problemas comumente relatados: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Eu tenho diabetes;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Eu estou acima do peso ou obeso;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Eu tenho hipertensão;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Eu recentemente sofri uma lesão;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Eu tenho colesterol alto;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“Cancelar”;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“Próximo”.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Clicar no botão “Próximo”.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Direcionar para a segunda página de Triagem, contendo um formulário (checkbox - opcionais) com as informações: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Formulário (checkbox + caixa de texto) Sintomas comumente relatados e especificações:</a:t>
                      </a:r>
                      <a:endParaRPr b="1"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19" name="Google Shape;519;p83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3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6" name="Google Shape;526;p84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3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Coriza;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Febre;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Falta de ar;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Dor de cabeça;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Dor no corpo;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Dor na garganta;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Tosse;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Vômito;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Diarreia;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Especificações (caixa de texto).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5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Clicar no botão “Enviar”.</a:t>
                      </a:r>
                      <a:endParaRPr sz="2200">
                        <a:solidFill>
                          <a:schemeClr val="dk1"/>
                        </a:solidFill>
                        <a:highlight>
                          <a:srgbClr val="BDE9E5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Registrar os sintomas no banco de dados do sistema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Exibir notificação pop-up informando “Triagem concluída”.</a:t>
                      </a:r>
                      <a:endParaRPr b="1"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10. Redirecionar para a página do Perfil do Paciente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11. Fim do Caso de Uso.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27" name="Google Shape;527;p84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84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85"/>
          <p:cNvGraphicFramePr/>
          <p:nvPr/>
        </p:nvGraphicFramePr>
        <p:xfrm>
          <a:off x="1015922" y="231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“Cancelar” envio do formulário da primeira página de Triagem.</a:t>
                      </a:r>
                      <a:endParaRPr b="1" sz="28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Clicar no botão “Cancelar”.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Exibir uma notificação para confirmar a ação do usuário.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Cancelar a ação de Triagem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Retornar à ação 2 do Fluxo Principal.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“Cancelar” envio do formulário da segunda página de Triagem.</a:t>
                      </a:r>
                      <a:endParaRPr b="1" sz="28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Clicar no botão “Cancelar”.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Exibir uma notificação para confirmar a ação do usuário.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Cancelar a ação de Triagem.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Retornar à ação 2 do Fluxo Principal.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35" name="Google Shape;535;p85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85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2" name="Google Shape;542;p86"/>
          <p:cNvGraphicFramePr/>
          <p:nvPr/>
        </p:nvGraphicFramePr>
        <p:xfrm>
          <a:off x="1015922" y="231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“Voltar” na segunda página de Triagem.</a:t>
                      </a:r>
                      <a:endParaRPr b="1" sz="28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Clicar no botão “Voltar”.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Retornar à ação 4 do Fluxo Principal.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D: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Preenchimento Incompleto do formulário.</a:t>
                      </a:r>
                      <a:endParaRPr b="1" sz="280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3.Selecionar a opção “Confirmar” sem preencher nenhum CheckBox  ou Caixa de Texto.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 O sistema não registra a triagem no banco de dados e exibe a seguinte mensagem: "Não foi possível realizar a triagem. Campos devem ser preenchidos”.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Retorna a ação 4 do Fluxo Principal.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43" name="Google Shape;543;p86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6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Arieli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516" y="2213175"/>
            <a:ext cx="12170664" cy="782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Sophia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8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Sophia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59" name="Google Shape;5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450" y="2190425"/>
            <a:ext cx="11470300" cy="78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617600">
            <a:off x="14376600" y="4604760"/>
            <a:ext cx="8796961" cy="1048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4"/>
          <p:cNvSpPr/>
          <p:nvPr/>
        </p:nvSpPr>
        <p:spPr>
          <a:xfrm>
            <a:off x="567750" y="435650"/>
            <a:ext cx="169248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6000">
                <a:latin typeface="Poppins Medium"/>
                <a:ea typeface="Poppins Medium"/>
                <a:cs typeface="Poppins Medium"/>
                <a:sym typeface="Poppins Medium"/>
              </a:rPr>
              <a:t>REFATORAÇÃO DO TEMPLATE  ESCOLHIDO PARA O PROJETO</a:t>
            </a:r>
            <a:endParaRPr sz="60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0" name="Google Shape;210;p44"/>
          <p:cNvSpPr/>
          <p:nvPr/>
        </p:nvSpPr>
        <p:spPr>
          <a:xfrm>
            <a:off x="3273123" y="287513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Lucas</a:t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475" y="3687575"/>
            <a:ext cx="123253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6" name="Google Shape;566;p89"/>
          <p:cNvGraphicFramePr/>
          <p:nvPr/>
        </p:nvGraphicFramePr>
        <p:xfrm>
          <a:off x="101592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quando o médico executar a “Solicitação de Encaminhamento”.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 com um perfil de Médico e ter realizado a consulta online.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dos Atores: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 Sistema: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AutoNum type="arabicPeriod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Selecionar a opção “Solicitar Encaminhamento” na Interface “Listagem de Consultas do Médico”.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O sistema irá exibir os seguintes campos não editáveis: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Completo do Paciente;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Foto do Paciente (formato PNG ou JPG).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25982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E os seguintes campos de texto editáveis: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Sintomas Relatados: text;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Diagnóstico: text;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Medicamentos Prescritos: text;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Observações Gerais: text;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Solicitar Consulta Presencial: botão “Confirmar” e botão "Cancelar".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67" name="Google Shape;567;p89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89"/>
          <p:cNvSpPr/>
          <p:nvPr/>
        </p:nvSpPr>
        <p:spPr>
          <a:xfrm>
            <a:off x="3273148" y="158492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Beatriz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4" name="Google Shape;574;p90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Clicar no botão “Confirmar” do campo Solicitação ou não da Consulta Presencial.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O sistema irá exibir um Pop-up contendo dois campos para que seja possível selecionar a data e o horário para a consulta presencial.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821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6. Selecionar “Escolher Data”.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7. Exibir um calendário para seleção.</a:t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1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8. Selecionar “Escolher Horário”. 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9. Exibir um relógio para seleção.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1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10. Selecionar “Confirmar Solicitação”.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11. Registrar a solicitação no banco de dados e vinculá-la ao Paciente. Exibir uma notificação de confirmação da solicitação.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1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12. Fim do Caso de Uso.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Não Solicitação da Consulta Presencial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AutoNum type="arabicPeriod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Clicar no botão “Cancelar” do campo Solicitar Consulta Presencial.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O sistema irá registrar a não solicitação dentro do banco de dados e vinculá-la ao paciente.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Redirecionar para a interface de “Listagem de Dados da Consulta Online”.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Fim do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75" name="Google Shape;575;p90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90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Beatriz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1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1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Renan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83" name="Google Shape;58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452" y="2080500"/>
            <a:ext cx="9056275" cy="723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2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2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lang="en-US" sz="3060">
                <a:latin typeface="Poppins Medium"/>
                <a:ea typeface="Poppins Medium"/>
                <a:cs typeface="Poppins Medium"/>
                <a:sym typeface="Poppins Medium"/>
              </a:rPr>
              <a:t>Renan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91" name="Google Shape;59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787" y="2250300"/>
            <a:ext cx="9699225" cy="4164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200" y="6677900"/>
            <a:ext cx="9699225" cy="27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93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 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quando o paciente executar  “Histórico de Consultas”.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148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Paciente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sistema, conter um Perfil de Paciente.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dos Atores: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Ações do Sistema: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AutoNum type="arabicPeriod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Selecionar a opção “Visualizar Detalhes” ao lado do  item de consulta dentro da listagem de consultas dos últimos 30 dias.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O sistema exibirá as seguintes informações não editáveis das consultas online: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Foto do Paciente (formato PNG ou JPG);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Médico e sua Especialidade;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Horário de Início e Término da Consulta;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Sintomas Relatados Durante a Consulta;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Diagnóstico;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Medicamentos Prescritos;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Observações Gerais.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00" name="Google Shape;600;p93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3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Beatriz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7" name="Google Shape;607;p94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Selecionar o botão “Voltar ao histórico”.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O sistema retorna para a página de “Histórico de consultas”.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Fim do Caso de Uso.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08" name="Google Shape;608;p94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4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Beatriz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5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95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Renan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16" name="Google Shape;61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037" y="2515900"/>
            <a:ext cx="11653126" cy="636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6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6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Renan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24" name="Google Shape;62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218" y="2558350"/>
            <a:ext cx="10067576" cy="72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/>
          <p:nvPr/>
        </p:nvSpPr>
        <p:spPr>
          <a:xfrm>
            <a:off x="755993" y="509968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CONCEITUAL (MER)</a:t>
            </a:r>
            <a:endParaRPr b="0" i="0" sz="69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31" name="Google Shape;631;p97"/>
          <p:cNvSpPr/>
          <p:nvPr/>
        </p:nvSpPr>
        <p:spPr>
          <a:xfrm>
            <a:off x="3273160" y="1622063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Larissa P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32" name="Google Shape;63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893" y="2623788"/>
            <a:ext cx="9915196" cy="700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7"/>
          <p:cNvPicPr preferRelativeResize="0"/>
          <p:nvPr/>
        </p:nvPicPr>
        <p:blipFill rotWithShape="1">
          <a:blip r:embed="rId5">
            <a:alphaModFix/>
          </a:blip>
          <a:srcRect b="0" l="5580" r="0" t="0"/>
          <a:stretch/>
        </p:blipFill>
        <p:spPr>
          <a:xfrm>
            <a:off x="8340507" y="2623931"/>
            <a:ext cx="8216475" cy="70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8"/>
          <p:cNvSpPr/>
          <p:nvPr/>
        </p:nvSpPr>
        <p:spPr>
          <a:xfrm>
            <a:off x="838375" y="472500"/>
            <a:ext cx="16693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ESTIMATIVA DE ESFORÇOS POR PONTOS DE CASO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98"/>
          <p:cNvSpPr/>
          <p:nvPr/>
        </p:nvSpPr>
        <p:spPr>
          <a:xfrm>
            <a:off x="3273123" y="237557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Renan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642" name="Google Shape;642;p98"/>
          <p:cNvGraphicFramePr/>
          <p:nvPr/>
        </p:nvGraphicFramePr>
        <p:xfrm>
          <a:off x="2154625" y="37862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{0FCFFC97-4EBD-4227-AFB8-C31F6E4A8A8E}</a:tableStyleId>
              </a:tblPr>
              <a:tblGrid>
                <a:gridCol w="4894700"/>
                <a:gridCol w="5473900"/>
                <a:gridCol w="4202875"/>
              </a:tblGrid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da Hora do Projeto: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R$7,00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6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Horas Prevista no Módulo: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4042,33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321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Atores: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216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Casos de Uso: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54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Total do Módulo: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</a:t>
                      </a:r>
                      <a:r>
                        <a:rPr lang="en-US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28.296,31</a:t>
                      </a:r>
                      <a:endParaRPr sz="19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5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(MER)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775" y="1426825"/>
            <a:ext cx="16716374" cy="86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99"/>
          <p:cNvSpPr/>
          <p:nvPr/>
        </p:nvSpPr>
        <p:spPr>
          <a:xfrm>
            <a:off x="1028880" y="1028880"/>
            <a:ext cx="16776000" cy="1112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99"/>
          <p:cNvSpPr/>
          <p:nvPr/>
        </p:nvSpPr>
        <p:spPr>
          <a:xfrm>
            <a:off x="1028880" y="3299760"/>
            <a:ext cx="13340160" cy="2470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Arieli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Analista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</a:t>
            </a:r>
            <a:r>
              <a:rPr lang="en-US" sz="348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Documentação e Elaboração dos casos de uso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; estimativa de esforços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20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Até o momento nenhuma sugestão. Tive um pouco de dificuldade em elaborar o doc. de casos de uso.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00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100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Beatriz de Cassia Bettio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.B.A.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dos Casos de Uso, Diagrama MER e Relacional, participação nos protótipos e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ntegração do Banco de Dados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Esclare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cimento Inicial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Doc. de Caso de Uso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1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01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Danielly Carvalho Ramiro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 e Interpessoal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dos Casos de Uso, Criação dos Protótipos, integração do Banco de Dados e Elaboração dos slides para apresentação bimestral.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Esclarecer os casos de uso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e a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divisão dos casos de uso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02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02"/>
          <p:cNvSpPr/>
          <p:nvPr/>
        </p:nvSpPr>
        <p:spPr>
          <a:xfrm>
            <a:off x="1028875" y="3299750"/>
            <a:ext cx="15620700" cy="55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Larissa P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ereira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Freitas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</a:t>
            </a:r>
            <a:r>
              <a:rPr lang="en-US" sz="348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Criação dos protótipos IHMs baseado nos casos de uso, documentação de Caso de Uso, estimativa de esforços, elaboração do diagrama de Caso de Uso,  Diagrama MER e Relacional e Integração do Banco de Dados, .</a:t>
            </a:r>
            <a:endParaRPr sz="348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Linguagem do Banco de Dados no início.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3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03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Nailton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Documentação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e Elaboração dos casos de uso, Estimativa de esforços e Elaboração dos protótipos IHMs baseado nos casos de uso.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4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04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Renan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Confecção dos protótipos, Estimativa de esforços, Documentos de cas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o de uso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 no momento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05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05"/>
          <p:cNvSpPr/>
          <p:nvPr/>
        </p:nvSpPr>
        <p:spPr>
          <a:xfrm>
            <a:off x="1028875" y="3299750"/>
            <a:ext cx="16120800" cy="4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Sophia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Desenvolvedor.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Criação dos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protótipos </a:t>
            </a:r>
            <a:r>
              <a:rPr lang="en-US" sz="348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IHMs baseado nos casos de uso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documentação de Caso de Uso, estimativa de esforços e elaboração do diagrama de Caso de Uso.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Dificuldade de comunicação entre o Módulo.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6"/>
          <p:cNvSpPr/>
          <p:nvPr/>
        </p:nvSpPr>
        <p:spPr>
          <a:xfrm>
            <a:off x="1028880" y="67536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AVALIAÇÃO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7" name="Google Shape;69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8" name="Google Shape;698;p106"/>
          <p:cNvGraphicFramePr/>
          <p:nvPr/>
        </p:nvGraphicFramePr>
        <p:xfrm>
          <a:off x="3321000" y="2400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172200"/>
                <a:gridCol w="6019550"/>
              </a:tblGrid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Nomes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Arieli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3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 Beatriz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Danielly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Larissa Freitas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Nailton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5.5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Renan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59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Sophia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9" name="Google Shape;699;p106"/>
          <p:cNvGraphicFramePr/>
          <p:nvPr/>
        </p:nvGraphicFramePr>
        <p:xfrm>
          <a:off x="3321000" y="7678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095875"/>
                <a:gridCol w="6095875"/>
              </a:tblGrid>
              <a:tr h="70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 Grupo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                             9.0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</a:tbl>
          </a:graphicData>
        </a:graphic>
      </p:graphicFrame>
      <p:sp>
        <p:nvSpPr>
          <p:cNvPr id="700" name="Google Shape;700;p106"/>
          <p:cNvSpPr/>
          <p:nvPr/>
        </p:nvSpPr>
        <p:spPr>
          <a:xfrm>
            <a:off x="5760000" y="-540000"/>
            <a:ext cx="180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06"/>
          <p:cNvSpPr/>
          <p:nvPr/>
        </p:nvSpPr>
        <p:spPr>
          <a:xfrm>
            <a:off x="7560000" y="1980000"/>
            <a:ext cx="1803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06"/>
          <p:cNvSpPr/>
          <p:nvPr/>
        </p:nvSpPr>
        <p:spPr>
          <a:xfrm>
            <a:off x="3273160" y="17874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Danielly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7"/>
          <p:cNvSpPr/>
          <p:nvPr/>
        </p:nvSpPr>
        <p:spPr>
          <a:xfrm>
            <a:off x="4183200" y="4205160"/>
            <a:ext cx="992088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1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03</a:t>
            </a:r>
            <a:endParaRPr b="0" i="0" sz="1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107"/>
          <p:cNvSpPr/>
          <p:nvPr/>
        </p:nvSpPr>
        <p:spPr>
          <a:xfrm>
            <a:off x="5374080" y="5693760"/>
            <a:ext cx="7539480" cy="403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SERVIÇOS MÉDICOS ONLINE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2009600" y="-702360"/>
            <a:ext cx="17374680" cy="1843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4360" y="785880"/>
            <a:ext cx="3418560" cy="34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8"/>
          <p:cNvSpPr/>
          <p:nvPr/>
        </p:nvSpPr>
        <p:spPr>
          <a:xfrm>
            <a:off x="1916900" y="425100"/>
            <a:ext cx="15122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CASOS DE USO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08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Nicoly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17" name="Google Shape;71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08"/>
          <p:cNvSpPr/>
          <p:nvPr/>
        </p:nvSpPr>
        <p:spPr>
          <a:xfrm>
            <a:off x="1283975" y="8928038"/>
            <a:ext cx="157200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25" y="2193175"/>
            <a:ext cx="10306850" cy="76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6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(MER)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425" y="1811375"/>
            <a:ext cx="8086976" cy="3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725" y="5950950"/>
            <a:ext cx="7291919" cy="3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77925" y="1861900"/>
            <a:ext cx="5754626" cy="378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5" name="Google Shape;725;p109"/>
          <p:cNvGraphicFramePr/>
          <p:nvPr/>
        </p:nvGraphicFramePr>
        <p:xfrm>
          <a:off x="797922" y="20805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1365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Editar Produto em Estoque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142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deverá ser executado toda vez que o método Editar Produtos em Estoque for iniciado.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397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Administrativo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943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/>
                        <a:t>Estar Logado no Sistema</a:t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815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7498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Selecionar a opção “Editar”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deverá exibir uma interface com todas as informações preenchidas pelo usuário (Secretária):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Nome* - Varchar (70);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Quantidade*- Int;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 do Produto*- Int Auto-Increment; </a:t>
                      </a:r>
                      <a:endParaRPr sz="22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CNPJ do Fornecedor- Varchar(100) (XX.XXX.XXX/0001-XX);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Contato do fornecedor- Varchar (50) (E-mail/(XX) XXXX-XXXX);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Registro Log da Edição* (responsável pela edição).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Seguidos das funcionalidades de confirmação, “Salvar” e cancelar “Cancelar”, possivelmente descritos por um botão cada.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Obs: Os campos marcados com * são obrigatórios.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26" name="Google Shape;726;p109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09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3" name="Google Shape;733;p110"/>
          <p:cNvGraphicFramePr/>
          <p:nvPr/>
        </p:nvGraphicFramePr>
        <p:xfrm>
          <a:off x="831972" y="2158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370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3497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</a:t>
                      </a: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Analisar as informações que foram preenchidas anteriormente e fazer as alterações necessárias e em seguida selecionar a opção “Salvar”. 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verificará os dados inseridos, armazenará no banco de dados e assim disponibilizando novas funcionalidades.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077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Campos Preenchidos com Valores Inválidos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5360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preenche os campos com valores inválidos e clica no botão “Salvar”.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exibir uma mensagem “Campos obrigatórios para confirmação apresentam informações incorretas ou que não constam no banco de dados do sistema, preencha novamente” em resposta a funcionalidade executada e a partir disso o usuário terá que preencher o campo novamente.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3497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sistema deverá retornar para a ação 3 do Fluxo Principal, sem apagar as informações inseridas no formulário.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3497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FIm do Caso de Uso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34" name="Google Shape;734;p110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10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1" name="Google Shape;741;p111"/>
          <p:cNvGraphicFramePr/>
          <p:nvPr/>
        </p:nvGraphicFramePr>
        <p:xfrm>
          <a:off x="925272" y="2328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92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Campos Obrigatórios não preenchidos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9923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(secretária) não preenche algum dos campos obrigatórios e clicar no botão “Salvar”.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exibir uma mensagem “Todos os campos devem ser preenchidos” em resposta a funcionalidade executada e a partir disso o usuário terá que preencher o campo novamente.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097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sistema deverá retornar para a ação 3 do Fluxo Principal, sem apagar as informações inseridas no formulário.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261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FIm do Caso de Uso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9312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Usuário cancela a ação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9616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(secretária) seleciona um produto para inserir no estoque e clica no botão “Cancelar”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22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cancelar a edição do Produto e retornar para a ação 1 do Fluxo Principal.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96162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42" name="Google Shape;742;p111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11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2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12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Victor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50" name="Google Shape;75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112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52" name="Google Shape;75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287" y="2303650"/>
            <a:ext cx="11653126" cy="62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8" name="Google Shape;758;p113"/>
          <p:cNvGraphicFramePr/>
          <p:nvPr/>
        </p:nvGraphicFramePr>
        <p:xfrm>
          <a:off x="925272" y="20804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68050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Recusar Exame Solicitado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62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deverá ser executado toda vez que o método Recusar Exames Solicitados for iniciado.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060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 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Administrativo (Secretária)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22875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73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6228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Selecionado a opção “Recusar” na interface de detalhamento do exame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deverá processar a ação e exibir uma interface para a confirmação da ação, contendo a mensagem “Tem certeza que deseja recusar?”, seguida de um formulário pedindo ao usuário que informe suas credenciais e um textarea para que ele justifique a exclusão: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Email*- Varchar(100) - (</a:t>
                      </a:r>
                      <a:r>
                        <a:rPr lang="en-US" sz="2200" u="sng">
                          <a:solidFill>
                            <a:srgbClr val="3C78D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xxxxxx@xxx.com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Senha* - Varchar(20).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Justificativa* - TEXT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Além disso, o sistema deverá exibir os botões “Sim” e “Não”.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Obs: Os campos marcados com * são obrigatórios.</a:t>
                      </a:r>
                      <a:endParaRPr sz="2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59" name="Google Shape;759;p113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13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6" name="Google Shape;766;p114"/>
          <p:cNvGraphicFramePr/>
          <p:nvPr/>
        </p:nvGraphicFramePr>
        <p:xfrm>
          <a:off x="953572" y="2632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5287575"/>
                <a:gridCol w="2867925"/>
                <a:gridCol w="7708150"/>
              </a:tblGrid>
              <a:tr h="7328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25298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preenche corretamente os dados e seleciona o botão “Sim”.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em resposta a funcionalidade executada deverá incluir a autorização no Banco de Dados e exibir a mensagem “Autorização Confirmada”.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767" name="Google Shape;767;p114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14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4" name="Google Shape;774;p115"/>
          <p:cNvGraphicFramePr/>
          <p:nvPr/>
        </p:nvGraphicFramePr>
        <p:xfrm>
          <a:off x="1015922" y="21383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7015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Ação Cancelada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16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Selecionar a opção “Não”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cancelar a ação e retornar para a interface de Listagem de Exames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962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962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Campos preenchidos de forma incorreta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16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usuário preenche os dados incorretamente e seleciona a opção “Confirmar”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O sistema deverá exibir a mensagem “Prontuário ou Senha incorretos, por favor, preencha novamente”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169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7- O sistema deverá retornar para a interface de confirmação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169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Campos Obrigatórios não preenchidos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169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usuário não preenche os dados obrigatórios e seleciona a opção “Confirmar”</a:t>
                      </a:r>
                      <a:endParaRPr b="1" sz="22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O sistema deverá exibir a mensagem “Todos os campos obrigatórios devem ser preenchidos” 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169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1"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75" name="Google Shape;775;p115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15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Arthur 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6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16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Victor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3" name="Google Shape;78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16"/>
          <p:cNvSpPr/>
          <p:nvPr/>
        </p:nvSpPr>
        <p:spPr>
          <a:xfrm>
            <a:off x="244200" y="7986175"/>
            <a:ext cx="11516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b="0" i="0" sz="30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85" name="Google Shape;78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8075" y="2232900"/>
            <a:ext cx="11303298" cy="53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1" name="Google Shape;791;p117"/>
          <p:cNvGraphicFramePr/>
          <p:nvPr/>
        </p:nvGraphicFramePr>
        <p:xfrm>
          <a:off x="92527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574775">
                <a:tc gridSpan="4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Detalhar a Solicitação do Exame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deverá ser executado toda vez que o método Detalhar a Solicitação do  Exame for iniciado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Administrativo (Secretária)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Selecionado a opção “Detalhar Exame”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deverá exibir uma interface de listagem de exames solicitados e os dados referentes a ele: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CASO O STATUS DO EXAME SEJA “PENDENTE”: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Exame;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de Criação;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Setor de Atendimento;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Guia (Botão de download);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 da Solicitação.</a:t>
                      </a:r>
                      <a:endParaRPr sz="22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dois botões: “AUTORIZAR” e “RECUSAR”.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92" name="Google Shape;792;p117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17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9" name="Google Shape;799;p118"/>
          <p:cNvGraphicFramePr/>
          <p:nvPr/>
        </p:nvGraphicFramePr>
        <p:xfrm>
          <a:off x="92527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75"/>
                <a:gridCol w="4063675"/>
                <a:gridCol w="4064400"/>
                <a:gridCol w="4064400"/>
              </a:tblGrid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CASO O STATUS DO EXAME SEJA “REALIZADO”: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Exame;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de Criação;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Setor de Atendimento;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Guia (Botão de download);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 da Solicitação.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Botão de Upload dos resultados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CASO O STATUS DO EXAME SEJA “FINALIZADO”: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paciente;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Exame;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de Criação;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CPF;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Setor de Atendimento;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Guia (Botão de download);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Status da Solicitação.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Resultados (botão de download do PDF com resultados).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00" name="Google Shape;800;p118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18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7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(MER)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813" y="5144799"/>
            <a:ext cx="7550500" cy="404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4000" y="1910478"/>
            <a:ext cx="9114474" cy="26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725" y="5829675"/>
            <a:ext cx="7550500" cy="37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82825" y="1558475"/>
            <a:ext cx="6136325" cy="39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7" name="Google Shape;807;p119"/>
          <p:cNvGraphicFramePr/>
          <p:nvPr/>
        </p:nvGraphicFramePr>
        <p:xfrm>
          <a:off x="911122" y="222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5485675"/>
                <a:gridCol w="2372675"/>
                <a:gridCol w="8373225"/>
              </a:tblGrid>
              <a:tr h="858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Autorizar Solicitações de Exames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3 - Selecionar a opção “Autorizar”.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Fluxo descrito no Caso de Uso 4.7.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858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Recusar Solicitações de Exames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Selecionar a opção “Recusar”.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Fluxo descrito no Caso de Uso 4.8.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858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Upload dos Resultados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Selecionar a opção “Upload”.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Fluxo descrito no Caso de Uso 4.9.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808" name="Google Shape;808;p119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119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20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20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Lucas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16" name="Google Shape;816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675" y="2314925"/>
            <a:ext cx="13962350" cy="69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3" name="Google Shape;823;p121"/>
          <p:cNvGraphicFramePr/>
          <p:nvPr/>
        </p:nvGraphicFramePr>
        <p:xfrm>
          <a:off x="925272" y="20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120275"/>
                <a:gridCol w="4120275"/>
                <a:gridCol w="4121025"/>
                <a:gridCol w="4121025"/>
              </a:tblGrid>
              <a:tr h="489250">
                <a:tc gridSpan="4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Inserir Produto no Estoque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8057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deverá ser executado toda vez que o método Inserir Produto no Estoque for iniciado.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331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Administrativo (Secretária)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920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Estar Logado no sistema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755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2049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1- Selecionar a opção "Inserir" 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2- O sistema deverá exibir uma interface com um formulário com as seguintes informações, que devem ser preenchidas pelo usuário (Secretária):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Nome do produto* - Varchar (70) 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id do produto* - INTEGER Auto-Increment;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Quantidade* - INTEGER;</a:t>
                      </a:r>
                      <a:endParaRPr sz="22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Fornecedor* - Varchar (50);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Telefone do fornecedor*- Varchar(13) XXXXXXXXXXX);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CNPJ do Fornecedor*- Varchar(18) (XX.XXX.XXX/0001-XX);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68300" lvl="0" marL="45720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Poppins"/>
                        <a:buChar char="●"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Registro Log da inserção* (responsável pela adição).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24" name="Google Shape;824;p121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21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1" name="Google Shape;831;p122"/>
          <p:cNvGraphicFramePr/>
          <p:nvPr/>
        </p:nvGraphicFramePr>
        <p:xfrm>
          <a:off x="893022" y="16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192775"/>
                <a:gridCol w="4192775"/>
                <a:gridCol w="4193525"/>
                <a:gridCol w="4193525"/>
              </a:tblGrid>
              <a:tr h="6070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5681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Seguidos das funcionalidades de confirmação, “Salvar” e cancelar “Cancelar”, possivelmente descritos por um botão cada.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just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Obs: Os campos marcados com * são obrigatórios.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8514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Preencher todos os dados e clicar no botão “Salvar”. 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em resposta a funcionalidade executada deverá verificar se todos os dados são válidos, armazená-los no banco de dados e a partir disso disponibilizar as novas funcionalidade ao usuário, em aguardo de tal funcionalidade.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159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6309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Campos obrigatórios não preenchidos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151757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(secretária) não preenche algum dos campos obrigatórios e clica no botão “Salvar”.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exibir uma mensagem “Todos os campos obrigatórios devem ser preenchidos” em resposta a funcionalidade executada e a partir disso o usuário terá que preencher o campo novamente.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118370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sistema deverá retornar para a ação 3 do Fluxo Principal, sem apagar as informações inseridas no formulário.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515950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32" name="Google Shape;832;p122"/>
          <p:cNvSpPr/>
          <p:nvPr/>
        </p:nvSpPr>
        <p:spPr>
          <a:xfrm>
            <a:off x="135325" y="1332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22"/>
          <p:cNvSpPr/>
          <p:nvPr/>
        </p:nvSpPr>
        <p:spPr>
          <a:xfrm>
            <a:off x="3273148" y="112685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9" name="Google Shape;839;p123"/>
          <p:cNvGraphicFramePr/>
          <p:nvPr/>
        </p:nvGraphicFramePr>
        <p:xfrm>
          <a:off x="953572" y="246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5485675"/>
                <a:gridCol w="2372675"/>
                <a:gridCol w="8373225"/>
              </a:tblGrid>
              <a:tr h="85815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B: 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Campos preenchidos com valores inválidos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preenche os campos com valores inválidos e clica em “Salvar”.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exibir uma mensagem “Campos obrigatórios para confirmação apresentam informações incorretas ou que não constam no banco de dados do sistema, insira novamente” em resposta a funcionalidade executada e a partir disso o usuário terá que preencher o campo novamente.</a:t>
                      </a:r>
                      <a:endParaRPr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sistema deverá retornar para a ação 3 do Fluxo Principal, sem apagar as informações inseridas no formulário.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p123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23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1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7" name="Google Shape;847;p124"/>
          <p:cNvGraphicFramePr/>
          <p:nvPr/>
        </p:nvGraphicFramePr>
        <p:xfrm>
          <a:off x="911122" y="222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5485675"/>
                <a:gridCol w="2372675"/>
                <a:gridCol w="8373225"/>
              </a:tblGrid>
              <a:tr h="7294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C: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Produto já inserido no estoque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(secretária) seleciona um produto para inserir no estoque e clica no botão “Salvar”.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consulta o banco de dados para verificar a existência do produto no estoque. Caso seja constado que o produto já tenha sido anteriormente inserido, o sistema deverá exibir a mensagem de erro "Este produto já foi inserido no estoque, por favor atualize sua quantidade através da opção Editar" e cancela a ação.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O sistema deverá retornar para a ação 1 do Fluxo Principal, sem apagar as informações inseridas no formulário.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D: </a:t>
                      </a:r>
                      <a:r>
                        <a:rPr b="1" lang="en-US" sz="280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Usuário cancela a ação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3- O usuário (secretária) seleciona um produto para inserir no estoque e clica no botão “Cancelar”. 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4- O sistema deverá cancelar a inserção do Produto e retornar para a ação 1 do Fluxo Principal.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729425">
                <a:tc grid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5- Fim do Caso de Uso.</a:t>
                      </a:r>
                      <a:endParaRPr sz="2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848" name="Google Shape;848;p124"/>
          <p:cNvSpPr/>
          <p:nvPr/>
        </p:nvSpPr>
        <p:spPr>
          <a:xfrm>
            <a:off x="276825" y="472825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24"/>
          <p:cNvSpPr/>
          <p:nvPr/>
        </p:nvSpPr>
        <p:spPr>
          <a:xfrm>
            <a:off x="3273148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 Laura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5"/>
          <p:cNvSpPr/>
          <p:nvPr/>
        </p:nvSpPr>
        <p:spPr>
          <a:xfrm>
            <a:off x="0" y="425100"/>
            <a:ext cx="18467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ELABORAÇÃO DOS PROTÓTIPOS DE IHMs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25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Lucas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56" name="Google Shape;85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277" y="2314925"/>
            <a:ext cx="14125450" cy="71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26"/>
          <p:cNvSpPr/>
          <p:nvPr/>
        </p:nvSpPr>
        <p:spPr>
          <a:xfrm>
            <a:off x="838375" y="472500"/>
            <a:ext cx="16693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en-US" sz="6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ESTIMATIVA DE ESFORÇOS POR PONTOS DE CASO DE USO</a:t>
            </a:r>
            <a:endParaRPr b="0" i="0" sz="6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26"/>
          <p:cNvSpPr/>
          <p:nvPr/>
        </p:nvSpPr>
        <p:spPr>
          <a:xfrm>
            <a:off x="3314273" y="2545375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Ingrid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aphicFrame>
        <p:nvGraphicFramePr>
          <p:cNvPr id="865" name="Google Shape;865;p126"/>
          <p:cNvGraphicFramePr/>
          <p:nvPr/>
        </p:nvGraphicFramePr>
        <p:xfrm>
          <a:off x="2154625" y="37862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{0FCFFC97-4EBD-4227-AFB8-C31F6E4A8A8E}</a:tableStyleId>
              </a:tblPr>
              <a:tblGrid>
                <a:gridCol w="4894700"/>
                <a:gridCol w="5473900"/>
                <a:gridCol w="4202875"/>
              </a:tblGrid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da Hora do Projeto: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R$7,00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64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Horas Prevista no Módulo: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6598,98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  <a:tr h="321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Atores: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216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Quantidade de Casos de Uso:</a:t>
                      </a:r>
                      <a:endParaRPr b="1"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  <a:tc hMerge="1"/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Simples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Complexo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481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18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</a:tr>
              <a:tr h="542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Valor Total do Módulo: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R$</a:t>
                      </a:r>
                      <a:r>
                        <a:rPr lang="en-US" sz="1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46.192,86</a:t>
                      </a:r>
                      <a:endParaRPr sz="19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0" marB="0" marR="68575" marL="6857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7"/>
          <p:cNvSpPr/>
          <p:nvPr/>
        </p:nvSpPr>
        <p:spPr>
          <a:xfrm>
            <a:off x="1028880" y="4762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CONCEITUAL (MER)</a:t>
            </a:r>
            <a:endParaRPr b="0" i="0" sz="69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71" name="Google Shape;871;p127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Tamires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72" name="Google Shape;87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27"/>
          <p:cNvSpPr txBox="1"/>
          <p:nvPr/>
        </p:nvSpPr>
        <p:spPr>
          <a:xfrm>
            <a:off x="1667775" y="2818975"/>
            <a:ext cx="1410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25" y="2080500"/>
            <a:ext cx="17911572" cy="79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8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28"/>
          <p:cNvSpPr/>
          <p:nvPr/>
        </p:nvSpPr>
        <p:spPr>
          <a:xfrm>
            <a:off x="1324200" y="2967076"/>
            <a:ext cx="15639600" cy="4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Ana L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aura Rodrigues Pereira</a:t>
            </a:r>
            <a:endParaRPr sz="3480"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Analista e responsável pelo Kanba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n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Diagrama de Casos de Uso,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Documento de Casos de Uso e Estimativa de Esforços.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Elaboração dos Casos de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Uso, nenhuma sugestão.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1" name="Google Shape;88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19600">
            <a:off x="12666960" y="-3118680"/>
            <a:ext cx="7958880" cy="851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/>
          <p:nvPr/>
        </p:nvSpPr>
        <p:spPr>
          <a:xfrm>
            <a:off x="540975" y="446375"/>
            <a:ext cx="17340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latin typeface="Poppins Medium"/>
                <a:ea typeface="Poppins Medium"/>
                <a:cs typeface="Poppins Medium"/>
                <a:sym typeface="Poppins Medium"/>
              </a:rPr>
              <a:t>MODELO CONCEITUAL (LÓGICO)</a:t>
            </a:r>
            <a:endParaRPr b="0" i="0" sz="59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75" y="1418650"/>
            <a:ext cx="17019251" cy="85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9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29"/>
          <p:cNvSpPr/>
          <p:nvPr/>
        </p:nvSpPr>
        <p:spPr>
          <a:xfrm>
            <a:off x="2061825" y="2747900"/>
            <a:ext cx="14040900" cy="5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Arthur Augusto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da Costa 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Abr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eu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or e responsável pelo SVN.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Desenvolvimen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to dos Protótipos, Desenvolvimento do Documento de Caso de Uso e Estimativa de Esforços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Criação dos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Fluxos Alternativos dos Casos de Uso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8" name="Google Shape;888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30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30"/>
          <p:cNvSpPr/>
          <p:nvPr/>
        </p:nvSpPr>
        <p:spPr>
          <a:xfrm>
            <a:off x="1028880" y="3299760"/>
            <a:ext cx="133401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Ingrid Vitória Flauzino de Souza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Analista e responsável pelo KanBan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Diagrama de Casos de Uso, Documento de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Casos de Uso e Estimativa de Esforços. 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Documento de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asos de Uso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, nenhuma sugestão.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95" name="Google Shape;89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1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31"/>
          <p:cNvSpPr/>
          <p:nvPr/>
        </p:nvSpPr>
        <p:spPr>
          <a:xfrm>
            <a:off x="1028875" y="3299741"/>
            <a:ext cx="133401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Lucas Peixoto Gonçalves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 e Interpessoa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l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Refatoração do template, desenvolvimento de protótipos, desenvolvimento do documento de casos de uso e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da estimativa de esforços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Nenhuma.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32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132"/>
          <p:cNvSpPr/>
          <p:nvPr/>
        </p:nvSpPr>
        <p:spPr>
          <a:xfrm>
            <a:off x="1028875" y="3299751"/>
            <a:ext cx="13340100" cy="4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Nicoly Gabriely Tavares Romão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DBA</a:t>
            </a: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 Interpessoal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: Documentação de casos de uso; </a:t>
            </a:r>
            <a:r>
              <a:rPr lang="en-US" sz="348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Elaboração do Modelo MER e Integração dos bancos de dados de cada módulo.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Utilizar o SVN.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9" name="Google Shape;90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09713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3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3"/>
          <p:cNvSpPr/>
          <p:nvPr/>
        </p:nvSpPr>
        <p:spPr>
          <a:xfrm>
            <a:off x="1028875" y="3299725"/>
            <a:ext cx="16121100" cy="58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Tamires da Silva Sanc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hez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DBA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Refatoração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 do template, Documentação dos Casos de Uso, Elaboração do Modelo MER, Integração dos bancos de dados de cada módulo,  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Utilizar o SVN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6" name="Google Shape;91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34"/>
          <p:cNvSpPr/>
          <p:nvPr/>
        </p:nvSpPr>
        <p:spPr>
          <a:xfrm>
            <a:off x="1028880" y="102888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APRESENTAÇÃO DOS INTEGRANTES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34"/>
          <p:cNvSpPr/>
          <p:nvPr/>
        </p:nvSpPr>
        <p:spPr>
          <a:xfrm>
            <a:off x="1028875" y="3299750"/>
            <a:ext cx="16163400" cy="52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Nome: Victor Emanuel de Souza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Papel: Desenvolvedor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e responsável pelo SVN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Atividades que executou: Desenvolvimento de Protótipos, Desenvolviment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o do Documento de Caso de Uso e Estimativa de Esforços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5119" lvl="1" marL="749880" marR="0" rtl="0" algn="just">
              <a:lnSpc>
                <a:spcPct val="1397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Poppins"/>
              <a:buChar char="•"/>
            </a:pPr>
            <a:r>
              <a:rPr b="0" i="0" lang="en-US" sz="348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Dificuldades/Sugestões: </a:t>
            </a:r>
            <a:r>
              <a:rPr lang="en-US" sz="3480">
                <a:latin typeface="Poppins"/>
                <a:ea typeface="Poppins"/>
                <a:cs typeface="Poppins"/>
                <a:sym typeface="Poppins"/>
              </a:rPr>
              <a:t>Documento de Caso de uso</a:t>
            </a:r>
            <a:endParaRPr b="0" i="0" sz="348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23" name="Google Shape;92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35"/>
          <p:cNvSpPr/>
          <p:nvPr/>
        </p:nvSpPr>
        <p:spPr>
          <a:xfrm>
            <a:off x="1028880" y="675360"/>
            <a:ext cx="16776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-US" sz="73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AVALIAÇÃO</a:t>
            </a:r>
            <a:endParaRPr b="0" i="0" sz="7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35"/>
          <p:cNvSpPr/>
          <p:nvPr/>
        </p:nvSpPr>
        <p:spPr>
          <a:xfrm>
            <a:off x="792360" y="9210600"/>
            <a:ext cx="9600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OBS: Explicar também parâmetros de avaliação.</a:t>
            </a:r>
            <a:endParaRPr b="0" i="0" sz="30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7800">
            <a:off x="14301720" y="-341172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1" name="Google Shape;931;p135"/>
          <p:cNvGraphicFramePr/>
          <p:nvPr/>
        </p:nvGraphicFramePr>
        <p:xfrm>
          <a:off x="3321000" y="77032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095875"/>
                <a:gridCol w="6095875"/>
              </a:tblGrid>
              <a:tr h="70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 Grupo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7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2" name="Google Shape;932;p135"/>
          <p:cNvGraphicFramePr/>
          <p:nvPr/>
        </p:nvGraphicFramePr>
        <p:xfrm>
          <a:off x="3321000" y="2400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6172200"/>
                <a:gridCol w="6019550"/>
              </a:tblGrid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Nomes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FFFFFF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Notas</a:t>
                      </a:r>
                      <a:endParaRPr sz="32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Ana Laura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9,5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33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Arthur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0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Ingrid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9,0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Lucas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9,0</a:t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62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Nicoly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8,0</a:t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Tamires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8,5</a:t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CF3"/>
                    </a:solidFill>
                  </a:tcPr>
                </a:tc>
              </a:tr>
              <a:tr h="59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Victor </a:t>
                      </a:r>
                      <a:endParaRPr sz="2700" u="none" cap="none" strike="noStrike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8,5</a:t>
                      </a:r>
                      <a:endParaRPr/>
                    </a:p>
                  </a:txBody>
                  <a:tcPr marT="91425" marB="91425" marR="91425" marL="91425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</a:tr>
            </a:tbl>
          </a:graphicData>
        </a:graphic>
      </p:graphicFrame>
      <p:sp>
        <p:nvSpPr>
          <p:cNvPr id="933" name="Google Shape;933;p135"/>
          <p:cNvSpPr/>
          <p:nvPr/>
        </p:nvSpPr>
        <p:spPr>
          <a:xfrm>
            <a:off x="3272760" y="1537200"/>
            <a:ext cx="11741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rPr b="0" i="0" lang="en-US" sz="306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Ingrid</a:t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ctr">
              <a:lnSpc>
                <a:spcPct val="139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60"/>
              <a:buFont typeface="Arial"/>
              <a:buNone/>
            </a:pPr>
            <a:r>
              <a:t/>
            </a:r>
            <a:endParaRPr b="0" i="0" sz="306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920" y="1028880"/>
            <a:ext cx="3025440" cy="302544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36"/>
          <p:cNvSpPr/>
          <p:nvPr/>
        </p:nvSpPr>
        <p:spPr>
          <a:xfrm>
            <a:off x="4183200" y="4205160"/>
            <a:ext cx="992088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1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MÓDULO 04</a:t>
            </a:r>
            <a:endParaRPr b="0" i="0" sz="1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136"/>
          <p:cNvSpPr/>
          <p:nvPr/>
        </p:nvSpPr>
        <p:spPr>
          <a:xfrm>
            <a:off x="5067360" y="5693760"/>
            <a:ext cx="815292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PRESCRIÇÕES MÉDICAS E CONSULTAS PRESENCIAIS</a:t>
            </a:r>
            <a:endParaRPr b="0" i="0" sz="24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400000">
            <a:off x="-9697680" y="40320"/>
            <a:ext cx="17374680" cy="1843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7"/>
          <p:cNvSpPr/>
          <p:nvPr/>
        </p:nvSpPr>
        <p:spPr>
          <a:xfrm>
            <a:off x="1916900" y="425100"/>
            <a:ext cx="15122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b="0" i="0" lang="en-US" sz="5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 DE CASOS DE USO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765800">
            <a:off x="-3156480" y="4818240"/>
            <a:ext cx="8369640" cy="888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352" y="2005166"/>
            <a:ext cx="15675300" cy="73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37"/>
          <p:cNvSpPr txBox="1"/>
          <p:nvPr/>
        </p:nvSpPr>
        <p:spPr>
          <a:xfrm>
            <a:off x="1828800" y="1212538"/>
            <a:ext cx="146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Isabel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Richard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5F3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528800">
            <a:off x="14600160" y="-3411360"/>
            <a:ext cx="8369640" cy="88804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5" name="Google Shape;955;p138"/>
          <p:cNvGraphicFramePr/>
          <p:nvPr/>
        </p:nvGraphicFramePr>
        <p:xfrm>
          <a:off x="925272" y="221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{4EF3765E-4E73-4168-8E6B-1017AD668BD7}</a:tableStyleId>
              </a:tblPr>
              <a:tblGrid>
                <a:gridCol w="4063650"/>
                <a:gridCol w="4063650"/>
                <a:gridCol w="4064400"/>
                <a:gridCol w="4064400"/>
              </a:tblGrid>
              <a:tr h="579250">
                <a:tc gridSpan="4"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Detalhes Gerais: Inserir remédio</a:t>
                      </a:r>
                      <a:endParaRPr b="1" sz="2800" u="none" cap="none" strike="noStrike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50" marB="457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Breve Descrição: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 caso de uso deve ocorrer após o botão de “Inserir Remédio” for executado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Ator Principal:</a:t>
                      </a:r>
                      <a:r>
                        <a:rPr b="1" lang="en-US" sz="3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b="1" sz="3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Médico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855350"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Pré-Condição: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 médico deve estar logado no sistema e na aba “Prescrições Médicas”.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Principal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 Selecionar a aba "Prescrições médicas" e clicar no botão “Adicionar Remédio".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2. Em seguida abrirá uma tela com uma barra de pesquisa para procurar o remédio pelo nome.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Após selecionar o remédio, o médico clicará em “Salvar Remédios ” 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Fim do Caso de Uso.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7280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chemeClr val="l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Fluxo Alternativo A: O médico não selecionou nenhum remédio e clicou no botão “Salvar remédio”</a:t>
                      </a:r>
                      <a:endParaRPr b="1" sz="2800" u="none" cap="none" strike="noStrike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CDAD3"/>
                    </a:solidFill>
                  </a:tcPr>
                </a:tc>
                <a:tc hMerge="1"/>
                <a:tc hMerge="1"/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3. O médico não seleciona o remédio, e clicará em “Salvar Remédios ” .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4. Em seguida aparecerá uma tela escrito “Nenhum remédio foi selecionado”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  <a:tr h="4874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5. Retornar a ação 2 do fluxo principal</a:t>
                      </a:r>
                      <a:endParaRPr sz="2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50" marB="91450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E9E5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56" name="Google Shape;956;p138"/>
          <p:cNvSpPr/>
          <p:nvPr/>
        </p:nvSpPr>
        <p:spPr>
          <a:xfrm>
            <a:off x="276824" y="472826"/>
            <a:ext cx="18288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DOCUMENTAÇÃO DOS CASOS DE USO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38"/>
          <p:cNvSpPr txBox="1"/>
          <p:nvPr/>
        </p:nvSpPr>
        <p:spPr>
          <a:xfrm>
            <a:off x="1738100" y="1420692"/>
            <a:ext cx="14630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Richard</a:t>
            </a:r>
            <a:endParaRPr b="0" i="0" sz="2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